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ctiveX/activeX1.xml" ContentType="application/vnd.ms-office.activeX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1522" r:id="rId2"/>
    <p:sldId id="1598" r:id="rId3"/>
    <p:sldId id="1689" r:id="rId4"/>
    <p:sldId id="1673" r:id="rId5"/>
    <p:sldId id="1674" r:id="rId6"/>
    <p:sldId id="1670" r:id="rId7"/>
    <p:sldId id="1690" r:id="rId8"/>
    <p:sldId id="1671" r:id="rId9"/>
    <p:sldId id="1680" r:id="rId10"/>
    <p:sldId id="1682" r:id="rId11"/>
    <p:sldId id="1683" r:id="rId12"/>
    <p:sldId id="1691" r:id="rId13"/>
    <p:sldId id="1677" r:id="rId14"/>
    <p:sldId id="1676" r:id="rId15"/>
    <p:sldId id="1679" r:id="rId16"/>
    <p:sldId id="1692" r:id="rId17"/>
    <p:sldId id="1684" r:id="rId18"/>
    <p:sldId id="1688" r:id="rId19"/>
    <p:sldId id="1484" r:id="rId20"/>
  </p:sldIdLst>
  <p:sldSz cx="9906000" cy="6858000" type="A4"/>
  <p:notesSz cx="6797675" cy="9926638"/>
  <p:embeddedFontLst>
    <p:embeddedFont>
      <p:font typeface="맑은 고딕" panose="020B0503020000020004" pitchFamily="50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나눔고딕" panose="020B0600000101010101" charset="-127"/>
      <p:regular r:id="rId29"/>
      <p:bold r:id="rId3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709" userDrawn="1">
          <p15:clr>
            <a:srgbClr val="A4A3A4"/>
          </p15:clr>
        </p15:guide>
        <p15:guide id="3" pos="4526" userDrawn="1">
          <p15:clr>
            <a:srgbClr val="A4A3A4"/>
          </p15:clr>
        </p15:guide>
        <p15:guide id="4" pos="194" userDrawn="1">
          <p15:clr>
            <a:srgbClr val="A4A3A4"/>
          </p15:clr>
        </p15:guide>
        <p15:guide id="5" pos="466" userDrawn="1">
          <p15:clr>
            <a:srgbClr val="A4A3A4"/>
          </p15:clr>
        </p15:guide>
        <p15:guide id="6" pos="1487" userDrawn="1">
          <p15:clr>
            <a:srgbClr val="A4A3A4"/>
          </p15:clr>
        </p15:guide>
        <p15:guide id="9" orient="horz" pos="3589" userDrawn="1">
          <p15:clr>
            <a:srgbClr val="A4A3A4"/>
          </p15:clr>
        </p15:guide>
        <p15:guide id="10" orient="horz" pos="1684" userDrawn="1">
          <p15:clr>
            <a:srgbClr val="A4A3A4"/>
          </p15:clr>
        </p15:guide>
        <p15:guide id="12" pos="352">
          <p15:clr>
            <a:srgbClr val="A4A3A4"/>
          </p15:clr>
        </p15:guide>
        <p15:guide id="13" pos="1399">
          <p15:clr>
            <a:srgbClr val="A4A3A4"/>
          </p15:clr>
        </p15:guide>
        <p15:guide id="14" orient="horz" pos="522">
          <p15:clr>
            <a:srgbClr val="A4A3A4"/>
          </p15:clr>
        </p15:guide>
        <p15:guide id="15" orient="horz" pos="3102">
          <p15:clr>
            <a:srgbClr val="A4A3A4"/>
          </p15:clr>
        </p15:guide>
        <p15:guide id="16" orient="horz" pos="1321">
          <p15:clr>
            <a:srgbClr val="A4A3A4"/>
          </p15:clr>
        </p15:guide>
        <p15:guide id="17" pos="83">
          <p15:clr>
            <a:srgbClr val="A4A3A4"/>
          </p15:clr>
        </p15:guide>
        <p15:guide id="18" pos="995">
          <p15:clr>
            <a:srgbClr val="A4A3A4"/>
          </p15:clr>
        </p15:guide>
        <p15:guide id="19" pos="4618">
          <p15:clr>
            <a:srgbClr val="A4A3A4"/>
          </p15:clr>
        </p15:guide>
        <p15:guide id="20" pos="226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61">
          <p15:clr>
            <a:srgbClr val="A4A3A4"/>
          </p15:clr>
        </p15:guide>
        <p15:guide id="2" pos="2174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120D"/>
    <a:srgbClr val="11B577"/>
    <a:srgbClr val="1CAAA7"/>
    <a:srgbClr val="FEDC5E"/>
    <a:srgbClr val="FED43C"/>
    <a:srgbClr val="F7F3DE"/>
    <a:srgbClr val="0173D4"/>
    <a:srgbClr val="FF7800"/>
    <a:srgbClr val="F25E16"/>
    <a:srgbClr val="FFF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9" autoAdjust="0"/>
    <p:restoredTop sz="99862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-84" y="-150"/>
      </p:cViewPr>
      <p:guideLst>
        <p:guide orient="horz" pos="709"/>
        <p:guide orient="horz" pos="3589"/>
        <p:guide orient="horz" pos="1684"/>
        <p:guide orient="horz" pos="522"/>
        <p:guide orient="horz" pos="3102"/>
        <p:guide orient="horz" pos="1321"/>
        <p:guide pos="4526"/>
        <p:guide pos="194"/>
        <p:guide pos="466"/>
        <p:guide pos="1487"/>
        <p:guide pos="352"/>
        <p:guide pos="1399"/>
        <p:guide pos="83"/>
        <p:guide pos="995"/>
        <p:guide pos="4618"/>
        <p:guide pos="22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4665"/>
    </p:cViewPr>
  </p:sorterViewPr>
  <p:notesViewPr>
    <p:cSldViewPr snapToGrid="0" snapToObjects="1" showGuides="1">
      <p:cViewPr varScale="1">
        <p:scale>
          <a:sx n="74" d="100"/>
          <a:sy n="74" d="100"/>
        </p:scale>
        <p:origin x="-2550" y="-90"/>
      </p:cViewPr>
      <p:guideLst>
        <p:guide orient="horz" pos="3161"/>
        <p:guide orient="horz" pos="3127"/>
        <p:guide pos="2174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913" y="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4C8867E-60F2-4368-8347-9AAAD3E05169}" type="datetimeFigureOut">
              <a:rPr lang="ko-KR" altLang="en-US"/>
              <a:pPr>
                <a:defRPr/>
              </a:pPr>
              <a:t>2015-09-15</a:t>
            </a:fld>
            <a:endParaRPr lang="en-US" altLang="ko-KR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2959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913" y="942959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CB1C172-3DD1-45F8-8C70-D1B8B73FC46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0812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1913" y="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58F2DCE9-3EB9-4102-A29D-88D1EB6BE128}" type="datetimeFigureOut">
              <a:rPr lang="ko-KR" altLang="en-US" smtClean="0"/>
              <a:pPr>
                <a:defRPr/>
              </a:pPr>
              <a:t>2015-09-15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4538"/>
            <a:ext cx="5373687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46" tIns="45673" rIns="91346" bIns="45673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406" y="4714796"/>
            <a:ext cx="5436869" cy="4467066"/>
          </a:xfrm>
          <a:prstGeom prst="rect">
            <a:avLst/>
          </a:prstGeom>
        </p:spPr>
        <p:txBody>
          <a:bodyPr vert="horz" lIns="91346" tIns="45673" rIns="91346" bIns="45673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959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1913" y="942959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90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baseline="0" dirty="0" smtClean="0"/>
              <a:t>발표의 순서는 다음과 같은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순서로 발표하겠습니다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2422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6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gif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gif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gif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gif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25" y="-9525"/>
            <a:ext cx="992505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D:\크로센트_PPT\20121031_서울시\자료\배경01.pn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781050" y="1138226"/>
            <a:ext cx="8401050" cy="2955821"/>
          </a:xfrm>
          <a:prstGeom prst="rect">
            <a:avLst/>
          </a:prstGeom>
          <a:noFill/>
        </p:spPr>
      </p:pic>
      <p:sp>
        <p:nvSpPr>
          <p:cNvPr id="30" name="Rectangle 3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261047" y="2533401"/>
            <a:ext cx="5389004" cy="663575"/>
          </a:xfrm>
          <a:prstGeom prst="rect">
            <a:avLst/>
          </a:prstGeom>
          <a:ln/>
        </p:spPr>
        <p:txBody>
          <a:bodyPr anchor="ctr"/>
          <a:lstStyle>
            <a:lvl1pPr algn="ctr">
              <a:buNone/>
              <a:defRPr sz="2400"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026" name="Picture 2" descr="D:\크로센트_PPT\20121031_서울시\자료\배경02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8751" y="4214819"/>
            <a:ext cx="2621599" cy="2851740"/>
          </a:xfrm>
          <a:prstGeom prst="rect">
            <a:avLst/>
          </a:prstGeom>
          <a:noFill/>
        </p:spPr>
      </p:pic>
      <p:sp>
        <p:nvSpPr>
          <p:cNvPr id="29" name="Rectangle 38"/>
          <p:cNvSpPr>
            <a:spLocks noGrp="1" noChangeArrowheads="1"/>
          </p:cNvSpPr>
          <p:nvPr>
            <p:ph type="ctrTitle" sz="quarter"/>
          </p:nvPr>
        </p:nvSpPr>
        <p:spPr>
          <a:xfrm>
            <a:off x="0" y="1301715"/>
            <a:ext cx="9906000" cy="1114895"/>
          </a:xfrm>
          <a:ln w="9525"/>
        </p:spPr>
        <p:txBody>
          <a:bodyPr anchor="ctr"/>
          <a:lstStyle>
            <a:lvl1pPr algn="ctr">
              <a:defRPr sz="2800"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77701" y="192295"/>
            <a:ext cx="800374" cy="638356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 userDrawn="1"/>
        </p:nvGrpSpPr>
        <p:grpSpPr>
          <a:xfrm>
            <a:off x="475697" y="164226"/>
            <a:ext cx="1487574" cy="694495"/>
            <a:chOff x="5240581" y="2458479"/>
            <a:chExt cx="1973609" cy="950983"/>
          </a:xfrm>
        </p:grpSpPr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85"/>
            <a:stretch/>
          </p:blipFill>
          <p:spPr>
            <a:xfrm>
              <a:off x="6348172" y="2533869"/>
              <a:ext cx="866018" cy="800202"/>
            </a:xfrm>
            <a:prstGeom prst="rect">
              <a:avLst/>
            </a:prstGeom>
          </p:spPr>
        </p:pic>
        <p:pic>
          <p:nvPicPr>
            <p:cNvPr id="10" name="Picture 2" descr="https://encrypted-tbn2.gstatic.com/images?q=tbn:ANd9GcSU7w3bDQczyB1f1B0iIZlNW79C1quSTg0aOjfHJhSsysdccjK4wg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0581" y="2458479"/>
              <a:ext cx="985407" cy="950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891441" y="1755373"/>
            <a:ext cx="81451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1688" eaLnBrk="0" latinLnBrk="0" hangingPunct="0">
              <a:defRPr/>
            </a:pPr>
            <a:r>
              <a:rPr lang="ko-KR" altLang="en-US" sz="3200" b="1" spc="-50" baseline="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클라우드 운용자를 위한 플랫폼 설치 자동화</a:t>
            </a:r>
            <a:endParaRPr lang="en-US" altLang="ko-KR" sz="3200" b="1" spc="-50" baseline="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888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표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422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525" y="-9525"/>
            <a:ext cx="992505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1027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ontrols>
      <mc:AlternateContent xmlns:mc="http://schemas.openxmlformats.org/markup-compatibility/2006">
        <mc:Choice xmlns:v="urn:schemas-microsoft-com:vml" Requires="v">
          <p:control spid="1172" name="DefaultOcx" r:id="rId2" imgW="914400" imgH="228600"/>
        </mc:Choice>
        <mc:Fallback>
          <p:control name="DefaultOcx" r:id="rId2" imgW="914400" imgH="228600">
            <p:pic>
              <p:nvPicPr>
                <p:cNvPr id="0" name="DefaultOcx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-228600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00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2" name="TextBox 5"/>
          <p:cNvSpPr txBox="1">
            <a:spLocks noChangeArrowheads="1"/>
          </p:cNvSpPr>
          <p:nvPr userDrawn="1"/>
        </p:nvSpPr>
        <p:spPr bwMode="auto">
          <a:xfrm>
            <a:off x="766763" y="2571750"/>
            <a:ext cx="8372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97999D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latinLnBrk="0" hangingPunct="0"/>
            <a:r>
              <a:rPr lang="en-US" altLang="ko-KR" sz="3600">
                <a:solidFill>
                  <a:srgbClr val="191919"/>
                </a:solidFill>
                <a:latin typeface="Arial" pitchFamily="34" charset="0"/>
                <a:ea typeface="나눔고딕" pitchFamily="50" charset="-127"/>
                <a:cs typeface="Arial" pitchFamily="34" charset="0"/>
              </a:rPr>
              <a:t>1. Please enter the main title here</a:t>
            </a: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9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00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Rectangle 107"/>
          <p:cNvSpPr>
            <a:spLocks noChangeArrowheads="1"/>
          </p:cNvSpPr>
          <p:nvPr userDrawn="1"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436563" y="952184"/>
            <a:ext cx="9052941" cy="5357136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12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00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Rectangle 107"/>
          <p:cNvSpPr>
            <a:spLocks noChangeArrowheads="1"/>
          </p:cNvSpPr>
          <p:nvPr userDrawn="1"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436563" y="952184"/>
            <a:ext cx="9052941" cy="4493040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442695" y="5495073"/>
            <a:ext cx="9064390" cy="684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12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" y="6251517"/>
            <a:ext cx="877252" cy="53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" y="6251517"/>
            <a:ext cx="877252" cy="53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9563" y="0"/>
            <a:ext cx="7639050" cy="647700"/>
          </a:xfrm>
        </p:spPr>
        <p:txBody>
          <a:bodyPr wrap="none"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" y="6251517"/>
            <a:ext cx="877252" cy="53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487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107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0001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1202373" y="120867"/>
            <a:ext cx="7549030" cy="59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2" name="Rectangle 107"/>
          <p:cNvSpPr>
            <a:spLocks noChangeArrowheads="1"/>
          </p:cNvSpPr>
          <p:nvPr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8788" y="120868"/>
            <a:ext cx="9052941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/>
          <a:lstStyle/>
          <a:p>
            <a:pPr algn="ctr" defTabSz="801688" rt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600" b="1" kern="1200" spc="-100" dirty="0" smtClean="0">
              <a:solidFill>
                <a:srgbClr val="AB19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85"/>
          <a:stretch/>
        </p:blipFill>
        <p:spPr>
          <a:xfrm>
            <a:off x="915621" y="6282780"/>
            <a:ext cx="526668" cy="486642"/>
          </a:xfrm>
          <a:prstGeom prst="rect">
            <a:avLst/>
          </a:prstGeom>
        </p:spPr>
      </p:pic>
      <p:pic>
        <p:nvPicPr>
          <p:cNvPr id="1026" name="Picture 2" descr="https://encrypted-tbn2.gstatic.com/images?q=tbn:ANd9GcSU7w3bDQczyB1f1B0iIZlNW79C1quSTg0aOjfHJhSsysdccjK4wg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I:\★Clipart★\logo\기관\한국정보화진흥원\영문_상하_A [Converted]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sp>
        <p:nvSpPr>
          <p:cNvPr id="16" name="AutoShape 2"/>
          <p:cNvSpPr>
            <a:spLocks noChangeArrowheads="1"/>
          </p:cNvSpPr>
          <p:nvPr/>
        </p:nvSpPr>
        <p:spPr bwMode="gray">
          <a:xfrm flipH="1">
            <a:off x="287887" y="1520825"/>
            <a:ext cx="9353654" cy="4651375"/>
          </a:xfrm>
          <a:prstGeom prst="roundRect">
            <a:avLst>
              <a:gd name="adj" fmla="val 0"/>
            </a:avLst>
          </a:prstGeom>
          <a:noFill/>
          <a:ln w="12700" algn="ctr">
            <a:noFill/>
            <a:prstDash val="sysDot"/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600" spc="-50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9" name="AutoShape 2"/>
          <p:cNvSpPr>
            <a:spLocks noChangeArrowheads="1"/>
          </p:cNvSpPr>
          <p:nvPr/>
        </p:nvSpPr>
        <p:spPr bwMode="gray">
          <a:xfrm flipH="1">
            <a:off x="287887" y="825501"/>
            <a:ext cx="9353654" cy="443259"/>
          </a:xfrm>
          <a:prstGeom prst="roundRect">
            <a:avLst>
              <a:gd name="adj" fmla="val 0"/>
            </a:avLst>
          </a:prstGeom>
          <a:noFill/>
          <a:ln w="12700" algn="ctr">
            <a:noFill/>
            <a:prstDash val="sysDot"/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600" spc="-50" dirty="0">
              <a:latin typeface="+mn-ea"/>
              <a:ea typeface="+mn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68" r:id="rId1"/>
    <p:sldLayoutId id="2147485483" r:id="rId2"/>
    <p:sldLayoutId id="2147485488" r:id="rId3"/>
    <p:sldLayoutId id="2147485486" r:id="rId4"/>
    <p:sldLayoutId id="2147485487" r:id="rId5"/>
    <p:sldLayoutId id="2147485467" r:id="rId6"/>
    <p:sldLayoutId id="2147485490" r:id="rId7"/>
    <p:sldLayoutId id="2147485497" r:id="rId8"/>
    <p:sldLayoutId id="2147485514" r:id="rId9"/>
    <p:sldLayoutId id="2147485515" r:id="rId10"/>
    <p:sldLayoutId id="214748551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000" b="1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1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1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65038" y="2577746"/>
            <a:ext cx="7549030" cy="59134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dirty="0" smtClean="0">
                <a:latin typeface="+mn-lt"/>
                <a:ea typeface="나눔고딕" pitchFamily="50" charset="-127"/>
                <a:cs typeface="+mj-cs"/>
              </a:rPr>
              <a:t>2015.09.18(</a:t>
            </a:r>
            <a:r>
              <a:rPr kumimoji="0" lang="ko-KR" altLang="en-US" sz="1600" b="1" dirty="0" smtClean="0">
                <a:latin typeface="+mn-lt"/>
                <a:ea typeface="나눔고딕" pitchFamily="50" charset="-127"/>
                <a:cs typeface="+mj-cs"/>
              </a:rPr>
              <a:t>금</a:t>
            </a:r>
            <a:r>
              <a:rPr kumimoji="0" lang="en-US" altLang="ko-KR" sz="1600" b="1" dirty="0" smtClean="0">
                <a:latin typeface="+mn-lt"/>
                <a:ea typeface="나눔고딕" pitchFamily="50" charset="-127"/>
                <a:cs typeface="+mj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003568" y="2577746"/>
            <a:ext cx="1902431" cy="59134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나눔고딕" pitchFamily="50" charset="-127"/>
                <a:cs typeface="+mj-cs"/>
              </a:rPr>
              <a:t>클라우드포유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  <a:p>
            <a:pPr marL="0" marR="0" lvl="0" indent="0" algn="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나눔고딕" pitchFamily="50" charset="-127"/>
                <a:cs typeface="+mj-cs"/>
              </a:rPr>
              <a:t>김기현 대표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48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구성요소 </a:t>
            </a:r>
            <a:r>
              <a:rPr lang="en-US" altLang="ko-KR" sz="2400" dirty="0" smtClean="0">
                <a:latin typeface="+mj-lt"/>
              </a:rPr>
              <a:t>- </a:t>
            </a:r>
            <a:r>
              <a:rPr lang="ko-KR" altLang="en-US" sz="2400" dirty="0" smtClean="0">
                <a:latin typeface="+mj-lt"/>
              </a:rPr>
              <a:t>스템셀</a:t>
            </a:r>
            <a:endParaRPr lang="ko-KR" altLang="en-US" sz="2400" dirty="0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67325" y="4902082"/>
            <a:ext cx="553990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42900" algn="just" eaLnBrk="0" latinLnBrk="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</a:rPr>
              <a:t>Stemcell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 자체는 서비스를 제공하지 않음</a:t>
            </a:r>
            <a:endParaRPr lang="en-US" altLang="ko-KR" sz="18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431800" indent="-342900" algn="just" eaLnBrk="0" latinLnBrk="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</a:rPr>
              <a:t>Agent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를 이용하여 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</a:rPr>
              <a:t>Blobstore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로 부터 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</a:rPr>
              <a:t>Job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 배포</a:t>
            </a: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9779" y="1285683"/>
            <a:ext cx="3740487" cy="28313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1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Stemcell (VM)</a:t>
            </a:r>
            <a:endParaRPr lang="ko-KR" altLang="en-US" sz="20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351694" y="3084020"/>
            <a:ext cx="3576216" cy="542925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18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346930" y="1412407"/>
            <a:ext cx="3580980" cy="1604938"/>
          </a:xfrm>
          <a:prstGeom prst="roundRect">
            <a:avLst>
              <a:gd name="adj" fmla="val 7721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1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 latinLnBrk="0"/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 latinLnBrk="0"/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 latinLnBrk="0"/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 latinLnBrk="0"/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 latinLnBrk="0"/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 latinLnBrk="0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Job</a:t>
            </a:r>
            <a:endParaRPr lang="ko-KR" altLang="en-US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820257" y="1619478"/>
            <a:ext cx="962587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 bwMode="gray">
          <a:xfrm>
            <a:off x="2579104" y="4272873"/>
            <a:ext cx="5343525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Stemcell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구성 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: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기본 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OS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이미지 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+ BOSH Agent</a:t>
            </a:r>
            <a:endParaRPr lang="ko-KR" altLang="en-US" sz="1800" b="1" dirty="0" smtClean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49003" y="1619478"/>
            <a:ext cx="962587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77750" y="1619478"/>
            <a:ext cx="962587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92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구성요소 </a:t>
            </a:r>
            <a:r>
              <a:rPr lang="en-US" altLang="ko-KR" sz="2400" dirty="0" smtClean="0">
                <a:latin typeface="+mj-lt"/>
              </a:rPr>
              <a:t>– </a:t>
            </a:r>
            <a:r>
              <a:rPr lang="ko-KR" altLang="en-US" sz="2400" dirty="0" smtClean="0">
                <a:latin typeface="+mj-lt"/>
              </a:rPr>
              <a:t>배포</a:t>
            </a:r>
            <a:endParaRPr lang="ko-KR" altLang="en-US" sz="2400" dirty="0">
              <a:latin typeface="+mj-lt"/>
            </a:endParaRPr>
          </a:p>
        </p:txBody>
      </p:sp>
      <p:sp>
        <p:nvSpPr>
          <p:cNvPr id="3" name="모서리가 둥근 직사각형 2"/>
          <p:cNvSpPr/>
          <p:nvPr/>
        </p:nvSpPr>
        <p:spPr bwMode="gray">
          <a:xfrm>
            <a:off x="2501176" y="1132826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배포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Manifest</a:t>
            </a:r>
            <a:endParaRPr lang="ko-KR" altLang="en-US" sz="1600" b="1" dirty="0" smtClean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01176" y="1671403"/>
            <a:ext cx="4487481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배포 방법을 정의하는 설정 파일로 </a:t>
            </a:r>
            <a:r>
              <a:rPr lang="en-US" altLang="ko-KR" b="1" dirty="0" smtClean="0">
                <a:solidFill>
                  <a:srgbClr val="000000"/>
                </a:solidFill>
                <a:latin typeface="+mn-ea"/>
                <a:ea typeface="+mn-ea"/>
              </a:rPr>
              <a:t>YAML </a:t>
            </a: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형식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955" y="2022268"/>
            <a:ext cx="4345265" cy="390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 rot="20894254">
            <a:off x="5531909" y="2548334"/>
            <a:ext cx="1766436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0000"/>
                </a:solidFill>
              </a:rPr>
              <a:t>Example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74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2153327" y="2348418"/>
            <a:ext cx="55675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1688" eaLnBrk="0" latinLnBrk="0" hangingPunct="0">
              <a:defRPr/>
            </a:pP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</a:rPr>
              <a:t>플랫폼 설치 자동화의 특</a:t>
            </a: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  <a:sym typeface="Wingdings"/>
              </a:rPr>
              <a:t></a:t>
            </a: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</a:rPr>
              <a:t>장점</a:t>
            </a:r>
            <a:endParaRPr lang="ko-KR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73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특</a:t>
            </a:r>
            <a:r>
              <a:rPr lang="ko-KR" altLang="en-US" sz="2400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  <a:sym typeface="Wingdings"/>
              </a:rPr>
              <a:t></a:t>
            </a:r>
            <a:r>
              <a:rPr lang="ko-KR" altLang="en-US" sz="2400" dirty="0" smtClean="0">
                <a:latin typeface="+mj-lt"/>
              </a:rPr>
              <a:t>장점 </a:t>
            </a:r>
            <a:r>
              <a:rPr lang="en-US" altLang="ko-KR" sz="2400" dirty="0" smtClean="0">
                <a:latin typeface="+mj-lt"/>
              </a:rPr>
              <a:t>– CPI </a:t>
            </a:r>
            <a:r>
              <a:rPr lang="ko-KR" altLang="en-US" sz="2400" dirty="0" smtClean="0">
                <a:latin typeface="+mj-lt"/>
              </a:rPr>
              <a:t>표준 인터페이스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2052" name="Picture 4" descr="File:VMware 2009 logo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78" y="4504209"/>
            <a:ext cx="1721335" cy="26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le:AmazonWebservices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40" y="4141951"/>
            <a:ext cx="1811290" cy="72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ile:The OpenStack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224" y="4273069"/>
            <a:ext cx="1705969" cy="170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 bwMode="gray">
          <a:xfrm>
            <a:off x="2823285" y="1591634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algn="ctr" defTabSz="801688"/>
            <a:r>
              <a:rPr lang="ko-KR" altLang="en-US" sz="24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플랫폼 설치 자동화</a:t>
            </a:r>
          </a:p>
        </p:txBody>
      </p:sp>
      <p:sp>
        <p:nvSpPr>
          <p:cNvPr id="15" name="모서리가 둥근 직사각형 14"/>
          <p:cNvSpPr/>
          <p:nvPr/>
        </p:nvSpPr>
        <p:spPr bwMode="gray">
          <a:xfrm>
            <a:off x="2823285" y="2121981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algn="ctr" defTabSz="801688"/>
            <a:r>
              <a:rPr lang="en-US" altLang="ko-KR" sz="20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Cloud Provider Interface (CPI)</a:t>
            </a:r>
            <a:endParaRPr lang="ko-KR" altLang="en-US" sz="2000" b="1" dirty="0" smtClean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03" y="2708348"/>
            <a:ext cx="7390263" cy="9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8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특</a:t>
            </a:r>
            <a:r>
              <a:rPr lang="ko-KR" altLang="en-US" sz="2400" spc="-50" dirty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  <a:sym typeface="Wingdings"/>
              </a:rPr>
              <a:t></a:t>
            </a:r>
            <a:r>
              <a:rPr lang="ko-KR" altLang="en-US" sz="2400" dirty="0">
                <a:latin typeface="+mj-lt"/>
              </a:rPr>
              <a:t>장점</a:t>
            </a:r>
            <a:r>
              <a:rPr lang="ko-KR" altLang="en-US" sz="2400" dirty="0" smtClean="0">
                <a:latin typeface="+mj-lt"/>
              </a:rPr>
              <a:t> </a:t>
            </a:r>
            <a:r>
              <a:rPr lang="en-US" altLang="ko-KR" sz="2400" dirty="0" smtClean="0">
                <a:latin typeface="+mj-lt"/>
              </a:rPr>
              <a:t>– </a:t>
            </a:r>
            <a:r>
              <a:rPr lang="ko-KR" altLang="en-US" sz="2400" dirty="0" smtClean="0">
                <a:latin typeface="+mj-lt"/>
              </a:rPr>
              <a:t>확장 및 배포관리 용이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9563" y="932349"/>
            <a:ext cx="927258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 eaLnBrk="0" latinLnBrk="0" hangingPunct="0">
              <a:lnSpc>
                <a:spcPct val="120000"/>
              </a:lnSpc>
            </a:pPr>
            <a:r>
              <a:rPr lang="ko-KR" altLang="en-US" sz="1600" b="1" dirty="0">
                <a:solidFill>
                  <a:srgbClr val="000000"/>
                </a:solidFill>
                <a:latin typeface="+mn-lt"/>
              </a:rPr>
              <a:t> 하나의 배포 </a:t>
            </a:r>
            <a:r>
              <a:rPr lang="en-US" altLang="ko-KR" sz="1600" b="1" dirty="0">
                <a:solidFill>
                  <a:srgbClr val="000000"/>
                </a:solidFill>
                <a:latin typeface="+mn-lt"/>
              </a:rPr>
              <a:t>Manifest 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파일로 </a:t>
            </a:r>
            <a:r>
              <a:rPr lang="en-US" altLang="ko-KR" sz="1600" b="1" dirty="0">
                <a:solidFill>
                  <a:srgbClr val="000000"/>
                </a:solidFill>
                <a:latin typeface="+mn-lt"/>
              </a:rPr>
              <a:t>Scale up &amp; </a:t>
            </a:r>
            <a:r>
              <a:rPr lang="en-US" altLang="ko-KR" sz="1600" b="1" dirty="0" smtClean="0">
                <a:solidFill>
                  <a:srgbClr val="000000"/>
                </a:solidFill>
                <a:latin typeface="+mn-lt"/>
              </a:rPr>
              <a:t>out</a:t>
            </a:r>
            <a:endParaRPr lang="en-US" altLang="ko-KR" sz="1600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165" y="1720655"/>
            <a:ext cx="16668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522" y="3210780"/>
            <a:ext cx="23622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69" y="2168330"/>
            <a:ext cx="12858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907" y="4882453"/>
            <a:ext cx="695714" cy="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77" y="4902108"/>
            <a:ext cx="1272167" cy="931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457" y="4776554"/>
            <a:ext cx="2158176" cy="113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899" y="2864824"/>
            <a:ext cx="695714" cy="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476756" y="3349993"/>
            <a:ext cx="3915064" cy="777240"/>
          </a:xfrm>
          <a:prstGeom prst="rightArrow">
            <a:avLst/>
          </a:prstGeom>
          <a:gradFill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  <a:alpha val="49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Scale up</a:t>
            </a:r>
            <a:endParaRPr lang="ko-KR" altLang="en-US" sz="1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4540764" y="5444515"/>
            <a:ext cx="3915064" cy="777240"/>
          </a:xfrm>
          <a:prstGeom prst="rightArrow">
            <a:avLst/>
          </a:prstGeom>
          <a:gradFill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  <a:alpha val="49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Scale out</a:t>
            </a:r>
            <a:endParaRPr lang="ko-KR" altLang="en-US" sz="1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Picture 2" descr="http://images.gofreedownload.net/files-3387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94" y="1720655"/>
            <a:ext cx="860178" cy="86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아래쪽 화살표 6"/>
          <p:cNvSpPr/>
          <p:nvPr/>
        </p:nvSpPr>
        <p:spPr>
          <a:xfrm>
            <a:off x="1886083" y="2743720"/>
            <a:ext cx="965200" cy="467059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58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특</a:t>
            </a:r>
            <a:r>
              <a:rPr lang="ko-KR" altLang="en-US" sz="2400" spc="-50" dirty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  <a:sym typeface="Wingdings"/>
              </a:rPr>
              <a:t></a:t>
            </a:r>
            <a:r>
              <a:rPr lang="ko-KR" altLang="en-US" sz="2400" dirty="0">
                <a:latin typeface="+mj-lt"/>
              </a:rPr>
              <a:t>장점</a:t>
            </a:r>
            <a:r>
              <a:rPr lang="ko-KR" altLang="en-US" sz="2400" dirty="0" smtClean="0">
                <a:latin typeface="+mj-lt"/>
              </a:rPr>
              <a:t> </a:t>
            </a:r>
            <a:r>
              <a:rPr lang="en-US" altLang="ko-KR" sz="2400" dirty="0" smtClean="0">
                <a:latin typeface="+mj-lt"/>
              </a:rPr>
              <a:t>– VM </a:t>
            </a:r>
            <a:r>
              <a:rPr lang="ko-KR" altLang="en-US" sz="2400" dirty="0" smtClean="0">
                <a:latin typeface="+mj-lt"/>
              </a:rPr>
              <a:t>모니터링과 장애복구</a:t>
            </a:r>
            <a:endParaRPr lang="ko-KR" altLang="en-US" sz="2400" dirty="0">
              <a:latin typeface="+mj-lt"/>
            </a:endParaRPr>
          </a:p>
        </p:txBody>
      </p:sp>
      <p:sp>
        <p:nvSpPr>
          <p:cNvPr id="494" name="Rounded Rectangle 53"/>
          <p:cNvSpPr/>
          <p:nvPr/>
        </p:nvSpPr>
        <p:spPr>
          <a:xfrm>
            <a:off x="832104" y="2103121"/>
            <a:ext cx="5065135" cy="3867912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tIns="0" bIns="0" anchor="b" anchorCtr="1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플랫폼 설치 자동화</a:t>
            </a:r>
            <a:endParaRPr kumimoji="0" lang="en-US" sz="2000" b="1" kern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8" name="Rounded Rectangle 58"/>
          <p:cNvSpPr/>
          <p:nvPr/>
        </p:nvSpPr>
        <p:spPr>
          <a:xfrm>
            <a:off x="6134338" y="2103121"/>
            <a:ext cx="2982229" cy="3867911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tIns="0" bIns="0" anchor="b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IaaS</a:t>
            </a:r>
            <a:endParaRPr kumimoji="0" lang="en-US" sz="2000" b="1" kern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38" name="직사각형 537"/>
          <p:cNvSpPr/>
          <p:nvPr/>
        </p:nvSpPr>
        <p:spPr>
          <a:xfrm>
            <a:off x="309562" y="753037"/>
            <a:ext cx="927258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Health Monitor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NATS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를 통해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VM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에 구동중인 에이전트로부터 상태 모니터링을 수행하고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응답없는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VM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의 경우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Director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가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CPI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를 통해 재생성함</a:t>
            </a:r>
            <a:endParaRPr lang="ko-KR" altLang="en-US" sz="16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42" name="Freeform 81"/>
          <p:cNvSpPr/>
          <p:nvPr/>
        </p:nvSpPr>
        <p:spPr>
          <a:xfrm>
            <a:off x="5863747" y="3437440"/>
            <a:ext cx="320801" cy="379752"/>
          </a:xfrm>
          <a:custGeom>
            <a:avLst/>
            <a:gdLst>
              <a:gd name="connsiteX0" fmla="*/ 363808 w 608552"/>
              <a:gd name="connsiteY0" fmla="*/ 410091 h 754038"/>
              <a:gd name="connsiteX1" fmla="*/ 601938 w 608552"/>
              <a:gd name="connsiteY1" fmla="*/ 0 h 754038"/>
              <a:gd name="connsiteX2" fmla="*/ 443185 w 608552"/>
              <a:gd name="connsiteY2" fmla="*/ 443163 h 754038"/>
              <a:gd name="connsiteX3" fmla="*/ 608552 w 608552"/>
              <a:gd name="connsiteY3" fmla="*/ 429934 h 754038"/>
              <a:gd name="connsiteX4" fmla="*/ 482873 w 608552"/>
              <a:gd name="connsiteY4" fmla="*/ 502692 h 754038"/>
              <a:gd name="connsiteX5" fmla="*/ 568864 w 608552"/>
              <a:gd name="connsiteY5" fmla="*/ 701123 h 754038"/>
              <a:gd name="connsiteX6" fmla="*/ 423341 w 608552"/>
              <a:gd name="connsiteY6" fmla="*/ 562221 h 754038"/>
              <a:gd name="connsiteX7" fmla="*/ 324120 w 608552"/>
              <a:gd name="connsiteY7" fmla="*/ 754038 h 754038"/>
              <a:gd name="connsiteX8" fmla="*/ 363808 w 608552"/>
              <a:gd name="connsiteY8" fmla="*/ 562221 h 754038"/>
              <a:gd name="connsiteX9" fmla="*/ 0 w 608552"/>
              <a:gd name="connsiteY9" fmla="*/ 681280 h 754038"/>
              <a:gd name="connsiteX10" fmla="*/ 317505 w 608552"/>
              <a:gd name="connsiteY10" fmla="*/ 515921 h 754038"/>
              <a:gd name="connsiteX11" fmla="*/ 99220 w 608552"/>
              <a:gd name="connsiteY11" fmla="*/ 410091 h 754038"/>
              <a:gd name="connsiteX12" fmla="*/ 324120 w 608552"/>
              <a:gd name="connsiteY12" fmla="*/ 443163 h 754038"/>
              <a:gd name="connsiteX13" fmla="*/ 297661 w 608552"/>
              <a:gd name="connsiteY13" fmla="*/ 185202 h 754038"/>
              <a:gd name="connsiteX14" fmla="*/ 363808 w 608552"/>
              <a:gd name="connsiteY14" fmla="*/ 410091 h 754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8552" h="754038">
                <a:moveTo>
                  <a:pt x="363808" y="410091"/>
                </a:moveTo>
                <a:lnTo>
                  <a:pt x="601938" y="0"/>
                </a:lnTo>
                <a:lnTo>
                  <a:pt x="443185" y="443163"/>
                </a:lnTo>
                <a:lnTo>
                  <a:pt x="608552" y="429934"/>
                </a:lnTo>
                <a:lnTo>
                  <a:pt x="482873" y="502692"/>
                </a:lnTo>
                <a:lnTo>
                  <a:pt x="568864" y="701123"/>
                </a:lnTo>
                <a:lnTo>
                  <a:pt x="423341" y="562221"/>
                </a:lnTo>
                <a:lnTo>
                  <a:pt x="324120" y="754038"/>
                </a:lnTo>
                <a:lnTo>
                  <a:pt x="363808" y="562221"/>
                </a:lnTo>
                <a:lnTo>
                  <a:pt x="0" y="681280"/>
                </a:lnTo>
                <a:lnTo>
                  <a:pt x="317505" y="515921"/>
                </a:lnTo>
                <a:lnTo>
                  <a:pt x="99220" y="410091"/>
                </a:lnTo>
                <a:lnTo>
                  <a:pt x="324120" y="443163"/>
                </a:lnTo>
                <a:lnTo>
                  <a:pt x="297661" y="185202"/>
                </a:lnTo>
                <a:lnTo>
                  <a:pt x="363808" y="410091"/>
                </a:lnTo>
                <a:close/>
              </a:path>
            </a:pathLst>
          </a:cu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44" name="타원 543"/>
          <p:cNvSpPr/>
          <p:nvPr/>
        </p:nvSpPr>
        <p:spPr>
          <a:xfrm>
            <a:off x="3271400" y="2751389"/>
            <a:ext cx="242875" cy="257175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5" name="타원 544"/>
          <p:cNvSpPr/>
          <p:nvPr/>
        </p:nvSpPr>
        <p:spPr>
          <a:xfrm>
            <a:off x="4344423" y="1793992"/>
            <a:ext cx="242875" cy="257175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6" name="타원 545"/>
          <p:cNvSpPr/>
          <p:nvPr/>
        </p:nvSpPr>
        <p:spPr>
          <a:xfrm>
            <a:off x="7827175" y="2144283"/>
            <a:ext cx="242875" cy="257175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4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03415" y="2487759"/>
            <a:ext cx="2004961" cy="2956844"/>
          </a:xfrm>
          <a:prstGeom prst="roundRect">
            <a:avLst>
              <a:gd name="adj" fmla="val 4422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Health Monitor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0021" y="2963989"/>
            <a:ext cx="1748470" cy="43472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모니터링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130021" y="3854481"/>
            <a:ext cx="1748470" cy="43472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알림 통지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131660" y="4744973"/>
            <a:ext cx="1748470" cy="43472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Resurrector</a:t>
            </a:r>
            <a:endParaRPr lang="ko-KR" altLang="en-US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783650" y="2950719"/>
            <a:ext cx="1748470" cy="43472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Director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3783650" y="4307515"/>
            <a:ext cx="1748470" cy="43472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Message Bus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아래쪽 화살표 68"/>
          <p:cNvSpPr/>
          <p:nvPr/>
        </p:nvSpPr>
        <p:spPr>
          <a:xfrm>
            <a:off x="1821898" y="4370832"/>
            <a:ext cx="457200" cy="312295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구름 16"/>
          <p:cNvSpPr/>
          <p:nvPr/>
        </p:nvSpPr>
        <p:spPr>
          <a:xfrm>
            <a:off x="5584817" y="1536122"/>
            <a:ext cx="914400" cy="675978"/>
          </a:xfrm>
          <a:prstGeom prst="cloud">
            <a:avLst/>
          </a:prstGeom>
          <a:solidFill>
            <a:schemeClr val="accent1">
              <a:alpha val="41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CPI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꺾인 연결선 20"/>
          <p:cNvCxnSpPr>
            <a:stCxn id="66" idx="0"/>
            <a:endCxn id="17" idx="2"/>
          </p:cNvCxnSpPr>
          <p:nvPr/>
        </p:nvCxnSpPr>
        <p:spPr>
          <a:xfrm rot="5400000" flipH="1" flipV="1">
            <a:off x="4584465" y="1947531"/>
            <a:ext cx="1076608" cy="929768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17" idx="0"/>
            <a:endCxn id="98" idx="0"/>
          </p:cNvCxnSpPr>
          <p:nvPr/>
        </p:nvCxnSpPr>
        <p:spPr>
          <a:xfrm>
            <a:off x="6498455" y="1874111"/>
            <a:ext cx="1213570" cy="613647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6590946" y="2487758"/>
            <a:ext cx="2242158" cy="693591"/>
            <a:chOff x="6590946" y="2487758"/>
            <a:chExt cx="2242158" cy="693591"/>
          </a:xfrm>
        </p:grpSpPr>
        <p:sp>
          <p:nvSpPr>
            <p:cNvPr id="98" name="직사각형 97"/>
            <p:cNvSpPr/>
            <p:nvPr/>
          </p:nvSpPr>
          <p:spPr>
            <a:xfrm>
              <a:off x="6590946" y="2487758"/>
              <a:ext cx="2242158" cy="693591"/>
            </a:xfrm>
            <a:prstGeom prst="roundRect">
              <a:avLst>
                <a:gd name="adj" fmla="val 10075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latinLnBrk="0"/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가상 머신</a:t>
              </a: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6700138" y="2606984"/>
              <a:ext cx="769974" cy="215071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에이전트</a:t>
              </a: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590946" y="3622899"/>
            <a:ext cx="2242158" cy="693591"/>
            <a:chOff x="6590946" y="2487758"/>
            <a:chExt cx="2242158" cy="693591"/>
          </a:xfrm>
        </p:grpSpPr>
        <p:sp>
          <p:nvSpPr>
            <p:cNvPr id="115" name="직사각형 97"/>
            <p:cNvSpPr/>
            <p:nvPr/>
          </p:nvSpPr>
          <p:spPr>
            <a:xfrm>
              <a:off x="6590946" y="2487758"/>
              <a:ext cx="2242158" cy="693591"/>
            </a:xfrm>
            <a:prstGeom prst="roundRect">
              <a:avLst>
                <a:gd name="adj" fmla="val 10075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latinLnBrk="0"/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가상 머신</a:t>
              </a:r>
            </a:p>
          </p:txBody>
        </p:sp>
        <p:sp>
          <p:nvSpPr>
            <p:cNvPr id="116" name="모서리가 둥근 직사각형 115"/>
            <p:cNvSpPr/>
            <p:nvPr/>
          </p:nvSpPr>
          <p:spPr>
            <a:xfrm>
              <a:off x="6700138" y="2606984"/>
              <a:ext cx="769974" cy="215071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에이전트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6590946" y="4758039"/>
            <a:ext cx="2242158" cy="693591"/>
            <a:chOff x="6590946" y="2487758"/>
            <a:chExt cx="2242158" cy="693591"/>
          </a:xfrm>
        </p:grpSpPr>
        <p:sp>
          <p:nvSpPr>
            <p:cNvPr id="118" name="직사각형 97"/>
            <p:cNvSpPr/>
            <p:nvPr/>
          </p:nvSpPr>
          <p:spPr>
            <a:xfrm>
              <a:off x="6590946" y="2487758"/>
              <a:ext cx="2242158" cy="693591"/>
            </a:xfrm>
            <a:prstGeom prst="roundRect">
              <a:avLst>
                <a:gd name="adj" fmla="val 10075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latinLnBrk="0"/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가상 머신</a:t>
              </a:r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6700138" y="2606984"/>
              <a:ext cx="769974" cy="215071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에이전트</a:t>
              </a:r>
            </a:p>
          </p:txBody>
        </p:sp>
      </p:grpSp>
      <p:sp>
        <p:nvSpPr>
          <p:cNvPr id="124" name="아래쪽 화살표 123"/>
          <p:cNvSpPr/>
          <p:nvPr/>
        </p:nvSpPr>
        <p:spPr>
          <a:xfrm>
            <a:off x="1821898" y="3488008"/>
            <a:ext cx="457200" cy="312295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14" name="Straight Arrow Connector 79"/>
          <p:cNvCxnSpPr>
            <a:stCxn id="99" idx="1"/>
            <a:endCxn id="67" idx="3"/>
          </p:cNvCxnSpPr>
          <p:nvPr/>
        </p:nvCxnSpPr>
        <p:spPr>
          <a:xfrm flipH="1">
            <a:off x="5532120" y="2714520"/>
            <a:ext cx="1168018" cy="1810355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none" w="med" len="med"/>
            <a:tailEnd type="triangle" w="lg" len="med"/>
          </a:ln>
          <a:effectLst/>
        </p:spPr>
      </p:cxnSp>
      <p:cxnSp>
        <p:nvCxnSpPr>
          <p:cNvPr id="515" name="Straight Arrow Connector 81"/>
          <p:cNvCxnSpPr>
            <a:stCxn id="119" idx="1"/>
            <a:endCxn id="67" idx="3"/>
          </p:cNvCxnSpPr>
          <p:nvPr/>
        </p:nvCxnSpPr>
        <p:spPr>
          <a:xfrm flipH="1" flipV="1">
            <a:off x="5532120" y="4524875"/>
            <a:ext cx="1168018" cy="459926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none" w="med" len="med"/>
            <a:tailEnd type="triangle" w="lg" len="med"/>
          </a:ln>
          <a:effectLst/>
        </p:spPr>
      </p:cxnSp>
      <p:cxnSp>
        <p:nvCxnSpPr>
          <p:cNvPr id="534" name="Straight Arrow Connector 101"/>
          <p:cNvCxnSpPr>
            <a:stCxn id="116" idx="1"/>
            <a:endCxn id="67" idx="3"/>
          </p:cNvCxnSpPr>
          <p:nvPr/>
        </p:nvCxnSpPr>
        <p:spPr>
          <a:xfrm flipH="1">
            <a:off x="5532120" y="3849661"/>
            <a:ext cx="1168018" cy="675214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none" w="med" len="med"/>
            <a:tailEnd type="triangle" w="lg" len="med"/>
          </a:ln>
          <a:effectLst/>
        </p:spPr>
      </p:cxnSp>
      <p:sp>
        <p:nvSpPr>
          <p:cNvPr id="45" name="왼쪽/오른쪽 화살표 44"/>
          <p:cNvSpPr/>
          <p:nvPr/>
        </p:nvSpPr>
        <p:spPr>
          <a:xfrm>
            <a:off x="3102611" y="4405303"/>
            <a:ext cx="617031" cy="239143"/>
          </a:xfrm>
          <a:prstGeom prst="left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6" name="왼쪽/오른쪽 화살표 125"/>
          <p:cNvSpPr/>
          <p:nvPr/>
        </p:nvSpPr>
        <p:spPr>
          <a:xfrm>
            <a:off x="3102611" y="3017708"/>
            <a:ext cx="617031" cy="239143"/>
          </a:xfrm>
          <a:prstGeom prst="left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1" name="타원 540"/>
          <p:cNvSpPr/>
          <p:nvPr/>
        </p:nvSpPr>
        <p:spPr>
          <a:xfrm>
            <a:off x="6136781" y="3128264"/>
            <a:ext cx="242875" cy="257175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64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2018904" y="2348418"/>
            <a:ext cx="59875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1688" eaLnBrk="0" latinLnBrk="0" hangingPunct="0">
              <a:defRPr/>
            </a:pP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플랫폼 설치 </a:t>
            </a:r>
            <a:r>
              <a:rPr lang="ko-KR" altLang="en-US" sz="3200" b="1" spc="-5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자동화의 환경 구성</a:t>
            </a:r>
            <a:endParaRPr lang="ko-KR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02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환경 구성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88500" y="2457281"/>
            <a:ext cx="1440160" cy="72008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MicroBOSH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(Single-VM BOSH)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085248" y="2482420"/>
            <a:ext cx="1590416" cy="702554"/>
          </a:xfrm>
          <a:prstGeom prst="ellipse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kern="0" dirty="0" smtClean="0">
                <a:solidFill>
                  <a:prstClr val="black"/>
                </a:solidFill>
                <a:latin typeface="+mn-ea"/>
              </a:rPr>
              <a:t>Open PaaS</a:t>
            </a:r>
            <a:endParaRPr kumimoji="0" lang="ko-KR" altLang="en-US" b="1" kern="0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17" name="직선 화살표 연결선 16"/>
          <p:cNvCxnSpPr>
            <a:stCxn id="15" idx="3"/>
            <a:endCxn id="16" idx="2"/>
          </p:cNvCxnSpPr>
          <p:nvPr/>
        </p:nvCxnSpPr>
        <p:spPr>
          <a:xfrm>
            <a:off x="4228660" y="2817321"/>
            <a:ext cx="2856588" cy="16376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ysDash"/>
            <a:tailEnd type="triangle" w="lg" len="lg"/>
          </a:ln>
          <a:effectLst/>
        </p:spPr>
      </p:cxnSp>
      <p:sp>
        <p:nvSpPr>
          <p:cNvPr id="18" name="직사각형 17"/>
          <p:cNvSpPr/>
          <p:nvPr/>
        </p:nvSpPr>
        <p:spPr>
          <a:xfrm>
            <a:off x="2788500" y="3588426"/>
            <a:ext cx="1440160" cy="72008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MicroBOSH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(Single-VM BOSH)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145941" y="3591883"/>
            <a:ext cx="1576312" cy="720080"/>
          </a:xfrm>
          <a:prstGeom prst="ellipse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Open PaaS</a:t>
            </a:r>
            <a:endParaRPr kumimoji="0" lang="ko-KR" altLang="en-US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70738" y="3595243"/>
            <a:ext cx="1440160" cy="72008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BOSH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(Multi-VM BOSH)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21" name="직선 화살표 연결선 20"/>
          <p:cNvCxnSpPr>
            <a:stCxn id="18" idx="3"/>
            <a:endCxn id="20" idx="1"/>
          </p:cNvCxnSpPr>
          <p:nvPr/>
        </p:nvCxnSpPr>
        <p:spPr>
          <a:xfrm>
            <a:off x="4228660" y="3948466"/>
            <a:ext cx="842078" cy="6817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ysDash"/>
            <a:tailEnd type="triangle" w="lg" len="lg"/>
          </a:ln>
          <a:effectLst/>
        </p:spPr>
      </p:cxnSp>
      <p:cxnSp>
        <p:nvCxnSpPr>
          <p:cNvPr id="22" name="직선 화살표 연결선 21"/>
          <p:cNvCxnSpPr>
            <a:stCxn id="20" idx="3"/>
            <a:endCxn id="19" idx="2"/>
          </p:cNvCxnSpPr>
          <p:nvPr/>
        </p:nvCxnSpPr>
        <p:spPr>
          <a:xfrm flipV="1">
            <a:off x="6510898" y="3951923"/>
            <a:ext cx="635043" cy="3360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ysDash"/>
            <a:tailEnd type="triangle" w="lg" len="lg"/>
          </a:ln>
          <a:effectLst/>
        </p:spPr>
      </p:cxnSp>
      <p:sp>
        <p:nvSpPr>
          <p:cNvPr id="23" name="직사각형 22"/>
          <p:cNvSpPr/>
          <p:nvPr/>
        </p:nvSpPr>
        <p:spPr>
          <a:xfrm>
            <a:off x="852723" y="2341607"/>
            <a:ext cx="8086561" cy="2088753"/>
          </a:xfrm>
          <a:prstGeom prst="rect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76332" y="2466044"/>
            <a:ext cx="1152128" cy="1844956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Inception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설치환경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2227547" y="2601297"/>
            <a:ext cx="504056" cy="432048"/>
          </a:xfrm>
          <a:prstGeom prst="rightArrow">
            <a:avLst/>
          </a:prstGeom>
          <a:solidFill>
            <a:srgbClr val="4BACC6"/>
          </a:solidFill>
          <a:ln w="1905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2227547" y="3727136"/>
            <a:ext cx="504056" cy="432048"/>
          </a:xfrm>
          <a:prstGeom prst="rightArrow">
            <a:avLst/>
          </a:prstGeom>
          <a:solidFill>
            <a:srgbClr val="4BACC6"/>
          </a:solidFill>
          <a:ln w="1905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9562" y="753037"/>
            <a:ext cx="927258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MicroBOSH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만 설치하는 경우와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MicroBOSH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를 이용해서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BOSH 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설치 후 서비스 배포하는 방식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가지 방법</a:t>
            </a:r>
            <a:r>
              <a:rPr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이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 있음</a:t>
            </a:r>
            <a:endParaRPr lang="ko-KR" altLang="en-US" sz="16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85557" y="3635383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Deploy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72483" y="3591883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Deploy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68210" y="2457281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Deploy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04458" y="3397285"/>
            <a:ext cx="2524963" cy="120448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ko-KR" altLang="en-US" sz="105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사다리꼴 32"/>
          <p:cNvSpPr/>
          <p:nvPr/>
        </p:nvSpPr>
        <p:spPr>
          <a:xfrm>
            <a:off x="4346252" y="4318683"/>
            <a:ext cx="2889373" cy="861009"/>
          </a:xfrm>
          <a:prstGeom prst="trapezoid">
            <a:avLst>
              <a:gd name="adj" fmla="val 82519"/>
            </a:avLst>
          </a:prstGeom>
          <a:solidFill>
            <a:schemeClr val="bg1">
              <a:lumMod val="50000"/>
              <a:alpha val="16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85557" y="4957429"/>
            <a:ext cx="3010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. BOSH </a:t>
            </a:r>
            <a:r>
              <a:rPr lang="ko-KR" altLang="en-US" b="1" dirty="0" smtClean="0">
                <a:latin typeface="+mn-ea"/>
                <a:ea typeface="+mn-ea"/>
              </a:rPr>
              <a:t>도 하나의 서비스로 관리됨</a:t>
            </a:r>
            <a:endParaRPr lang="en-US" altLang="ko-KR" b="1" dirty="0" smtClean="0">
              <a:latin typeface="+mn-ea"/>
              <a:ea typeface="+mn-ea"/>
            </a:endParaRPr>
          </a:p>
          <a:p>
            <a:r>
              <a:rPr lang="en-US" altLang="ko-KR" b="1" dirty="0" smtClean="0">
                <a:latin typeface="+mn-ea"/>
                <a:ea typeface="+mn-ea"/>
              </a:rPr>
              <a:t>. Production </a:t>
            </a:r>
            <a:r>
              <a:rPr lang="ko-KR" altLang="en-US" b="1" dirty="0" smtClean="0">
                <a:latin typeface="+mn-ea"/>
                <a:ea typeface="+mn-ea"/>
              </a:rPr>
              <a:t>환경에 용이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01510" y="1779765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주로 개발환경에 설치</a:t>
            </a:r>
            <a:endParaRPr lang="en-US" altLang="ko-KR" b="1" dirty="0" smtClean="0">
              <a:latin typeface="+mn-ea"/>
              <a:ea typeface="+mn-ea"/>
            </a:endParaRPr>
          </a:p>
        </p:txBody>
      </p:sp>
      <p:sp>
        <p:nvSpPr>
          <p:cNvPr id="35" name="사다리꼴 34"/>
          <p:cNvSpPr/>
          <p:nvPr/>
        </p:nvSpPr>
        <p:spPr>
          <a:xfrm flipH="1" flipV="1">
            <a:off x="2458624" y="1735411"/>
            <a:ext cx="2119116" cy="747009"/>
          </a:xfrm>
          <a:prstGeom prst="trapezoid">
            <a:avLst>
              <a:gd name="adj" fmla="val 43993"/>
            </a:avLst>
          </a:prstGeom>
          <a:solidFill>
            <a:schemeClr val="bg1">
              <a:lumMod val="50000"/>
              <a:alpha val="16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08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9562" y="0"/>
            <a:ext cx="7984045" cy="647700"/>
          </a:xfrm>
        </p:spPr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환경 구성 </a:t>
            </a:r>
            <a:r>
              <a:rPr lang="en-US" altLang="ko-KR" sz="2400" dirty="0" smtClean="0">
                <a:latin typeface="+mj-lt"/>
              </a:rPr>
              <a:t>– Open PaaS </a:t>
            </a:r>
            <a:r>
              <a:rPr lang="ko-KR" altLang="en-US" sz="2400" dirty="0" smtClean="0">
                <a:latin typeface="+mj-lt"/>
              </a:rPr>
              <a:t>베타 릴리즈</a:t>
            </a:r>
            <a:endParaRPr lang="ko-KR" altLang="en-US" sz="2400" dirty="0">
              <a:latin typeface="+mj-lt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947286"/>
              </p:ext>
            </p:extLst>
          </p:nvPr>
        </p:nvGraphicFramePr>
        <p:xfrm>
          <a:off x="1328680" y="1664210"/>
          <a:ext cx="7074655" cy="417880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557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188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7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  <a:ea typeface="+mn-ea"/>
                        </a:rPr>
                        <a:t>구분</a:t>
                      </a:r>
                      <a:endParaRPr lang="ko-KR" altLang="en-US" sz="1400" dirty="0">
                        <a:latin typeface="+mj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>
                        <a:latin typeface="+mj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설치가이드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 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설치에 필요한 가이드 문서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</a:t>
                      </a:r>
                      <a:r>
                        <a:rPr lang="en-US" altLang="ko-KR" sz="1200" dirty="0" err="1" smtClean="0">
                          <a:latin typeface="+mn-ea"/>
                          <a:ea typeface="+mn-ea"/>
                        </a:rPr>
                        <a:t>Env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Open PaaS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환경 구축에 필요한 설치 파일 모음</a:t>
                      </a:r>
                      <a:endParaRPr lang="en-US" altLang="ko-KR" sz="1200" baseline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OpenPaas-Dev-Tools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 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설치 파일 모음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</a:t>
                      </a:r>
                      <a:r>
                        <a:rPr lang="en-US" altLang="ko-KR" sz="1200" dirty="0" err="1" smtClean="0">
                          <a:latin typeface="+mn-ea"/>
                          <a:ea typeface="+mn-ea"/>
                        </a:rPr>
                        <a:t>Stemcells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Stemcell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이미지 파일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0176808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OpenPaas-IaaS-Controller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 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플랫폼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설치 자동화 릴리즈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OpenPaas-Deployment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샘플 배포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Manifest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52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OpenPaas-Container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 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DEA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버전 베타 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1.0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릴리즈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52445884"/>
                  </a:ext>
                </a:extLst>
              </a:tr>
              <a:tr h="352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OpenPaas-Controller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 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DIEGO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베타 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1.0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릴리즈</a:t>
                      </a: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52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</a:t>
                      </a:r>
                      <a:r>
                        <a:rPr lang="en-US" altLang="ko-KR" sz="1200" dirty="0" err="1" smtClean="0">
                          <a:latin typeface="+mn-ea"/>
                          <a:ea typeface="+mn-ea"/>
                        </a:rPr>
                        <a:t>Buildpacks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 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빌드팩 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( </a:t>
                      </a:r>
                      <a:r>
                        <a:rPr lang="en-US" altLang="ko-KR" sz="1200" baseline="0" dirty="0" err="1" smtClean="0">
                          <a:latin typeface="+mn-ea"/>
                          <a:ea typeface="+mn-ea"/>
                        </a:rPr>
                        <a:t>egov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-java-</a:t>
                      </a:r>
                      <a:r>
                        <a:rPr lang="en-US" altLang="ko-KR" sz="1200" baseline="0" dirty="0" err="1" smtClean="0">
                          <a:latin typeface="+mn-ea"/>
                          <a:ea typeface="+mn-ea"/>
                        </a:rPr>
                        <a:t>buildpack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52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OpenPaas-Services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 PaaS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서비스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(mysql,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rabbitmq, redis)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52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OpenPaas-Sample-Apps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latin typeface="+mn-ea"/>
                          <a:ea typeface="+mn-ea"/>
                        </a:rPr>
                        <a:t>Open PaaS</a:t>
                      </a:r>
                      <a:r>
                        <a:rPr lang="en-US" altLang="ko-KR" sz="1200" baseline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실행 환경을 위한 샘플 예제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9" name="직사각형 48"/>
          <p:cNvSpPr/>
          <p:nvPr/>
        </p:nvSpPr>
        <p:spPr>
          <a:xfrm>
            <a:off x="1154944" y="1189810"/>
            <a:ext cx="2808542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4650" indent="-285750" algn="just" eaLnBrk="0" latinLnBrk="0" hangingPunct="0">
              <a:lnSpc>
                <a:spcPct val="120000"/>
              </a:lnSpc>
              <a:buFont typeface="맑은 고딕" panose="020B0503020000020004" pitchFamily="50" charset="-127"/>
              <a:buChar char="■"/>
            </a:pPr>
            <a:r>
              <a:rPr lang="en-US" altLang="ko-KR" sz="1600" b="1" dirty="0" smtClean="0">
                <a:solidFill>
                  <a:srgbClr val="000000"/>
                </a:solidFill>
                <a:latin typeface="+mn-lt"/>
              </a:rPr>
              <a:t>Open PaaS 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베타 릴리즈</a:t>
            </a:r>
            <a:endParaRPr lang="ko-KR" altLang="en-US" sz="1600" b="1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860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11p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906000" cy="683971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980067" y="3033518"/>
            <a:ext cx="3168352" cy="2651366"/>
          </a:xfrm>
          <a:prstGeom prst="rect">
            <a:avLst/>
          </a:prstGeom>
          <a:blipFill dpi="0" rotWithShape="1">
            <a:blip r:embed="rId4" cstate="print">
              <a:alphaModFix amt="50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876983" y="2852936"/>
            <a:ext cx="3240360" cy="2895448"/>
          </a:xfrm>
          <a:prstGeom prst="rect">
            <a:avLst/>
          </a:prstGeom>
          <a:blipFill dpi="0" rotWithShape="1">
            <a:blip r:embed="rId5" cstate="print">
              <a:alphaModFix amt="50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10" descr="http://www.goeay.kr/intro/img/popupzone/popup_zone_13082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384" y="775047"/>
            <a:ext cx="2837273" cy="2546376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081856" y="5540707"/>
            <a:ext cx="10729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00" dirty="0" smtClean="0">
                <a:solidFill>
                  <a:schemeClr val="bg1">
                    <a:lumMod val="50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CLOUD</a:t>
            </a:r>
            <a:endParaRPr lang="ko-KR" altLang="en-US" sz="2200" dirty="0">
              <a:solidFill>
                <a:schemeClr val="bg1">
                  <a:lumMod val="50000"/>
                </a:schemeClr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360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4"/>
          <p:cNvSpPr txBox="1">
            <a:spLocks/>
          </p:cNvSpPr>
          <p:nvPr/>
        </p:nvSpPr>
        <p:spPr bwMode="auto">
          <a:xfrm>
            <a:off x="0" y="550755"/>
            <a:ext cx="9906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algn="ctr" eaLnBrk="0" hangingPunct="0">
              <a:defRPr/>
            </a:pPr>
            <a:endParaRPr kumimoji="0" lang="ko-KR" altLang="en-US" sz="3200" b="1" dirty="0" smtClean="0">
              <a:solidFill>
                <a:srgbClr val="7E0000"/>
              </a:solidFill>
            </a:endParaRPr>
          </a:p>
        </p:txBody>
      </p:sp>
      <p:sp>
        <p:nvSpPr>
          <p:cNvPr id="23" name="제목 4"/>
          <p:cNvSpPr txBox="1">
            <a:spLocks/>
          </p:cNvSpPr>
          <p:nvPr/>
        </p:nvSpPr>
        <p:spPr bwMode="auto">
          <a:xfrm>
            <a:off x="0" y="853766"/>
            <a:ext cx="9906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algn="ctr" eaLnBrk="0" hangingPunct="0">
              <a:defRPr/>
            </a:pPr>
            <a:r>
              <a:rPr kumimoji="0" lang="ko-KR" altLang="en-US" sz="3200" b="1" dirty="0">
                <a:solidFill>
                  <a:srgbClr val="F25E16"/>
                </a:solidFill>
              </a:rPr>
              <a:t>발표 </a:t>
            </a:r>
            <a:r>
              <a:rPr kumimoji="0" lang="ko-KR" altLang="en-US" sz="3200" b="1" dirty="0" smtClean="0">
                <a:solidFill>
                  <a:srgbClr val="F25E16"/>
                </a:solidFill>
              </a:rPr>
              <a:t>순서</a:t>
            </a:r>
            <a:endParaRPr kumimoji="0" lang="ko-KR" altLang="en-US" sz="3200" b="1" dirty="0">
              <a:solidFill>
                <a:srgbClr val="F25E16"/>
              </a:solidFill>
            </a:endParaRPr>
          </a:p>
        </p:txBody>
      </p:sp>
      <p:sp>
        <p:nvSpPr>
          <p:cNvPr id="40" name="TextBox 20"/>
          <p:cNvSpPr txBox="1">
            <a:spLocks noChangeArrowheads="1"/>
          </p:cNvSpPr>
          <p:nvPr/>
        </p:nvSpPr>
        <p:spPr bwMode="auto">
          <a:xfrm>
            <a:off x="2130657" y="2002431"/>
            <a:ext cx="6471034" cy="75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defTabSz="801688" eaLnBrk="0" latinLnBrk="0" hangingPunct="0"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1.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플랫폼 설치 자동화의 개요</a:t>
            </a:r>
            <a:endParaRPr lang="en-US" altLang="ko-KR" sz="2600" b="1" spc="-5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2130657" y="2869564"/>
            <a:ext cx="6471034" cy="75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defTabSz="801688" eaLnBrk="0" latinLnBrk="0" hangingPunct="0"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2.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플랫폼 설치 자동화의 구성요소</a:t>
            </a:r>
            <a:endParaRPr lang="en-US" altLang="ko-KR" sz="2600" b="1" spc="-5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9" name="TextBox 20"/>
          <p:cNvSpPr txBox="1">
            <a:spLocks noChangeArrowheads="1"/>
          </p:cNvSpPr>
          <p:nvPr/>
        </p:nvSpPr>
        <p:spPr bwMode="auto">
          <a:xfrm>
            <a:off x="2130657" y="3732908"/>
            <a:ext cx="6471034" cy="75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defTabSz="801688" eaLnBrk="0" latinLnBrk="0" hangingPunct="0"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3.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플랫폼 설치 자동화의 특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  <a:sym typeface="Wingdings"/>
              </a:rPr>
              <a:t>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장점</a:t>
            </a:r>
            <a:endParaRPr lang="en-US" altLang="ko-KR" sz="26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0" name="TextBox 20"/>
          <p:cNvSpPr txBox="1">
            <a:spLocks noChangeArrowheads="1"/>
          </p:cNvSpPr>
          <p:nvPr/>
        </p:nvSpPr>
        <p:spPr bwMode="auto">
          <a:xfrm>
            <a:off x="2130657" y="4600041"/>
            <a:ext cx="6471034" cy="75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defTabSz="801688" eaLnBrk="0" latinLnBrk="0" hangingPunct="0"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4.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플랫폼 설치 자동화의 환경구성</a:t>
            </a:r>
            <a:endParaRPr lang="en-US" altLang="ko-KR" sz="26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411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2410502" y="2348418"/>
            <a:ext cx="50417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1688" eaLnBrk="0" latinLnBrk="0" hangingPunct="0">
              <a:defRPr/>
            </a:pP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플랫폼 설치 자동화의 개요</a:t>
            </a:r>
            <a:endParaRPr lang="ko-KR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4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개요</a:t>
            </a:r>
            <a:endParaRPr lang="ko-KR" altLang="en-US" sz="2400" dirty="0">
              <a:latin typeface="+mj-lt"/>
            </a:endParaRPr>
          </a:p>
        </p:txBody>
      </p:sp>
      <p:grpSp>
        <p:nvGrpSpPr>
          <p:cNvPr id="61" name="Group 20484"/>
          <p:cNvGrpSpPr/>
          <p:nvPr/>
        </p:nvGrpSpPr>
        <p:grpSpPr>
          <a:xfrm>
            <a:off x="2168245" y="1115948"/>
            <a:ext cx="5152209" cy="382406"/>
            <a:chOff x="525851" y="939503"/>
            <a:chExt cx="3271754" cy="382406"/>
          </a:xfrm>
        </p:grpSpPr>
        <p:pic>
          <p:nvPicPr>
            <p:cNvPr id="62" name="Picture 20" descr="Book alt 2 128x128.png"/>
            <p:cNvPicPr>
              <a:picLocks noChangeAspect="1"/>
            </p:cNvPicPr>
            <p:nvPr/>
          </p:nvPicPr>
          <p:blipFill>
            <a:blip r:embed="rId2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51" y="939504"/>
              <a:ext cx="325255" cy="325255"/>
            </a:xfrm>
            <a:prstGeom prst="rect">
              <a:avLst/>
            </a:prstGeom>
          </p:spPr>
        </p:pic>
        <p:pic>
          <p:nvPicPr>
            <p:cNvPr id="63" name="Picture 21" descr="Calendar 128x128.png"/>
            <p:cNvPicPr>
              <a:picLocks noChangeAspect="1"/>
            </p:cNvPicPr>
            <p:nvPr/>
          </p:nvPicPr>
          <p:blipFill>
            <a:blip r:embed="rId3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96" y="939504"/>
              <a:ext cx="325255" cy="325255"/>
            </a:xfrm>
            <a:prstGeom prst="rect">
              <a:avLst/>
            </a:prstGeom>
          </p:spPr>
        </p:pic>
        <p:pic>
          <p:nvPicPr>
            <p:cNvPr id="64" name="Picture 22" descr="Factory 128x128.png"/>
            <p:cNvPicPr>
              <a:picLocks noChangeAspect="1"/>
            </p:cNvPicPr>
            <p:nvPr/>
          </p:nvPicPr>
          <p:blipFill>
            <a:blip r:embed="rId4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638" y="939504"/>
              <a:ext cx="325255" cy="325255"/>
            </a:xfrm>
            <a:prstGeom prst="rect">
              <a:avLst/>
            </a:prstGeom>
          </p:spPr>
        </p:pic>
        <p:pic>
          <p:nvPicPr>
            <p:cNvPr id="65" name="Picture 23" descr="Iphone 128x128.png"/>
            <p:cNvPicPr>
              <a:picLocks noChangeAspect="1"/>
            </p:cNvPicPr>
            <p:nvPr/>
          </p:nvPicPr>
          <p:blipFill>
            <a:blip r:embed="rId5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425" y="939504"/>
              <a:ext cx="325255" cy="325255"/>
            </a:xfrm>
            <a:prstGeom prst="rect">
              <a:avLst/>
            </a:prstGeom>
          </p:spPr>
        </p:pic>
        <p:pic>
          <p:nvPicPr>
            <p:cNvPr id="66" name="Picture 24" descr="Movie 128x128.png"/>
            <p:cNvPicPr>
              <a:picLocks noChangeAspect="1"/>
            </p:cNvPicPr>
            <p:nvPr/>
          </p:nvPicPr>
          <p:blipFill>
            <a:blip r:embed="rId6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709" y="939504"/>
              <a:ext cx="325255" cy="325255"/>
            </a:xfrm>
            <a:prstGeom prst="rect">
              <a:avLst/>
            </a:prstGeom>
          </p:spPr>
        </p:pic>
        <p:pic>
          <p:nvPicPr>
            <p:cNvPr id="67" name="Picture 25" descr="Phone 128x128.png"/>
            <p:cNvPicPr>
              <a:picLocks noChangeAspect="1"/>
            </p:cNvPicPr>
            <p:nvPr/>
          </p:nvPicPr>
          <p:blipFill>
            <a:blip r:embed="rId7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780" y="939504"/>
              <a:ext cx="325255" cy="325255"/>
            </a:xfrm>
            <a:prstGeom prst="rect">
              <a:avLst/>
            </a:prstGeom>
          </p:spPr>
        </p:pic>
        <p:pic>
          <p:nvPicPr>
            <p:cNvPr id="68" name="Picture 26" descr="Slideshow 128x128.png"/>
            <p:cNvPicPr>
              <a:picLocks noChangeAspect="1"/>
            </p:cNvPicPr>
            <p:nvPr/>
          </p:nvPicPr>
          <p:blipFill>
            <a:blip r:embed="rId8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2353" y="939503"/>
              <a:ext cx="325252" cy="325253"/>
            </a:xfrm>
            <a:prstGeom prst="rect">
              <a:avLst/>
            </a:prstGeom>
          </p:spPr>
        </p:pic>
        <p:pic>
          <p:nvPicPr>
            <p:cNvPr id="69" name="Picture 27" descr="Users  alt 128x128.png"/>
            <p:cNvPicPr>
              <a:picLocks noChangeAspect="1"/>
            </p:cNvPicPr>
            <p:nvPr/>
          </p:nvPicPr>
          <p:blipFill>
            <a:blip r:embed="rId9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567" y="939504"/>
              <a:ext cx="325255" cy="325255"/>
            </a:xfrm>
            <a:prstGeom prst="rect">
              <a:avLst/>
            </a:prstGeom>
          </p:spPr>
        </p:pic>
        <p:cxnSp>
          <p:nvCxnSpPr>
            <p:cNvPr id="70" name="Elbow Connector 28"/>
            <p:cNvCxnSpPr/>
            <p:nvPr/>
          </p:nvCxnSpPr>
          <p:spPr>
            <a:xfrm rot="5400000" flipH="1" flipV="1">
              <a:off x="2161727" y="-151342"/>
              <a:ext cx="3" cy="2946500"/>
            </a:xfrm>
            <a:prstGeom prst="bentConnector3">
              <a:avLst>
                <a:gd name="adj1" fmla="val -2147483647"/>
              </a:avLst>
            </a:prstGeom>
            <a:noFill/>
            <a:ln w="19050" cap="flat" cmpd="sng" algn="ctr">
              <a:solidFill>
                <a:srgbClr val="4D4D4D"/>
              </a:solidFill>
              <a:prstDash val="solid"/>
            </a:ln>
            <a:effectLst/>
          </p:spPr>
        </p:cxnSp>
        <p:cxnSp>
          <p:nvCxnSpPr>
            <p:cNvPr id="71" name="Elbow Connector 29"/>
            <p:cNvCxnSpPr>
              <a:stCxn id="67" idx="2"/>
              <a:endCxn id="65" idx="2"/>
            </p:cNvCxnSpPr>
            <p:nvPr/>
          </p:nvCxnSpPr>
          <p:spPr>
            <a:xfrm rot="16200000" flipH="1">
              <a:off x="2161730" y="212436"/>
              <a:ext cx="12700" cy="2104645"/>
            </a:xfrm>
            <a:prstGeom prst="bentConnector3">
              <a:avLst>
                <a:gd name="adj1" fmla="val 989890"/>
              </a:avLst>
            </a:prstGeom>
            <a:noFill/>
            <a:ln w="19050" cap="flat" cmpd="sng" algn="ctr">
              <a:solidFill>
                <a:srgbClr val="4D4D4D"/>
              </a:solidFill>
              <a:prstDash val="solid"/>
            </a:ln>
            <a:effectLst/>
          </p:spPr>
        </p:cxnSp>
        <p:cxnSp>
          <p:nvCxnSpPr>
            <p:cNvPr id="72" name="Elbow Connector 30"/>
            <p:cNvCxnSpPr>
              <a:stCxn id="66" idx="2"/>
              <a:endCxn id="63" idx="2"/>
            </p:cNvCxnSpPr>
            <p:nvPr/>
          </p:nvCxnSpPr>
          <p:spPr>
            <a:xfrm rot="16200000" flipH="1">
              <a:off x="2161730" y="633365"/>
              <a:ext cx="12700" cy="1262787"/>
            </a:xfrm>
            <a:prstGeom prst="bentConnector3">
              <a:avLst>
                <a:gd name="adj1" fmla="val 1009803"/>
              </a:avLst>
            </a:prstGeom>
            <a:noFill/>
            <a:ln w="19050" cap="flat" cmpd="sng" algn="ctr">
              <a:solidFill>
                <a:srgbClr val="4D4D4D"/>
              </a:solidFill>
              <a:prstDash val="solid"/>
            </a:ln>
            <a:effectLst/>
          </p:spPr>
        </p:cxnSp>
        <p:cxnSp>
          <p:nvCxnSpPr>
            <p:cNvPr id="73" name="Elbow Connector 31"/>
            <p:cNvCxnSpPr>
              <a:stCxn id="64" idx="2"/>
              <a:endCxn id="69" idx="2"/>
            </p:cNvCxnSpPr>
            <p:nvPr/>
          </p:nvCxnSpPr>
          <p:spPr>
            <a:xfrm rot="16200000" flipH="1">
              <a:off x="2161730" y="1054294"/>
              <a:ext cx="12700" cy="420929"/>
            </a:xfrm>
            <a:prstGeom prst="bentConnector3">
              <a:avLst>
                <a:gd name="adj1" fmla="val 989858"/>
              </a:avLst>
            </a:prstGeom>
            <a:noFill/>
            <a:ln w="19050" cap="flat" cmpd="sng" algn="ctr">
              <a:solidFill>
                <a:srgbClr val="4D4D4D"/>
              </a:solidFill>
              <a:prstDash val="solid"/>
            </a:ln>
            <a:effectLst/>
          </p:spPr>
        </p:cxnSp>
      </p:grpSp>
      <p:sp>
        <p:nvSpPr>
          <p:cNvPr id="74" name="Rounded Rectangle 1"/>
          <p:cNvSpPr/>
          <p:nvPr/>
        </p:nvSpPr>
        <p:spPr>
          <a:xfrm>
            <a:off x="2168246" y="1713248"/>
            <a:ext cx="5152208" cy="3468905"/>
          </a:xfrm>
          <a:prstGeom prst="roundRect">
            <a:avLst>
              <a:gd name="adj" fmla="val 161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bIns="4572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Cloud Foundry PaaS</a:t>
            </a:r>
          </a:p>
        </p:txBody>
      </p:sp>
      <p:sp>
        <p:nvSpPr>
          <p:cNvPr id="75" name="Rounded Rectangle 41"/>
          <p:cNvSpPr/>
          <p:nvPr/>
        </p:nvSpPr>
        <p:spPr bwMode="auto">
          <a:xfrm>
            <a:off x="2278398" y="1789620"/>
            <a:ext cx="3448373" cy="360000"/>
          </a:xfrm>
          <a:prstGeom prst="roundRect">
            <a:avLst>
              <a:gd name="adj" fmla="val 17740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Dynamic </a:t>
            </a: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Router</a:t>
            </a:r>
          </a:p>
        </p:txBody>
      </p:sp>
      <p:sp>
        <p:nvSpPr>
          <p:cNvPr id="76" name="Oval 42"/>
          <p:cNvSpPr/>
          <p:nvPr/>
        </p:nvSpPr>
        <p:spPr>
          <a:xfrm>
            <a:off x="5333340" y="1870859"/>
            <a:ext cx="161925" cy="154453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Rounded Rectangle 43"/>
          <p:cNvSpPr/>
          <p:nvPr/>
        </p:nvSpPr>
        <p:spPr bwMode="auto">
          <a:xfrm>
            <a:off x="2300112" y="2202050"/>
            <a:ext cx="1736592" cy="360000"/>
          </a:xfrm>
          <a:prstGeom prst="roundRect">
            <a:avLst>
              <a:gd name="adj" fmla="val 9038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OAuth 2.0 Server (UAA)</a:t>
            </a:r>
            <a:endParaRPr kumimoji="0" lang="en-US" sz="1200" dirty="0">
              <a:solidFill>
                <a:prstClr val="white">
                  <a:lumMod val="9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78" name="Rounded Rectangle 44"/>
          <p:cNvSpPr/>
          <p:nvPr/>
        </p:nvSpPr>
        <p:spPr bwMode="auto">
          <a:xfrm>
            <a:off x="4108394" y="2622946"/>
            <a:ext cx="1633075" cy="360000"/>
          </a:xfrm>
          <a:prstGeom prst="roundRect">
            <a:avLst>
              <a:gd name="adj" fmla="val 9038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Health Manager</a:t>
            </a:r>
          </a:p>
        </p:txBody>
      </p:sp>
      <p:sp>
        <p:nvSpPr>
          <p:cNvPr id="79" name="Rounded Rectangle 45"/>
          <p:cNvSpPr/>
          <p:nvPr/>
        </p:nvSpPr>
        <p:spPr bwMode="auto">
          <a:xfrm>
            <a:off x="2300111" y="3441420"/>
            <a:ext cx="2236279" cy="1028973"/>
          </a:xfrm>
          <a:prstGeom prst="roundRect">
            <a:avLst>
              <a:gd name="adj" fmla="val 2039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Application Execution (DEA)</a:t>
            </a:r>
            <a:endParaRPr kumimoji="0" lang="en-US" sz="1200" dirty="0">
              <a:solidFill>
                <a:prstClr val="white">
                  <a:lumMod val="9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80" name="Rounded Rectangle 47"/>
          <p:cNvSpPr/>
          <p:nvPr/>
        </p:nvSpPr>
        <p:spPr bwMode="auto">
          <a:xfrm>
            <a:off x="2393291" y="3736690"/>
            <a:ext cx="1976476" cy="278482"/>
          </a:xfrm>
          <a:prstGeom prst="roundRect">
            <a:avLst>
              <a:gd name="adj" fmla="val 10428"/>
            </a:avLst>
          </a:prstGeom>
          <a:noFill/>
          <a:ln w="12700" cmpd="sng">
            <a:solidFill>
              <a:srgbClr val="FFFFFF"/>
            </a:solidFill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</a:rPr>
              <a:t>Warden</a:t>
            </a:r>
          </a:p>
        </p:txBody>
      </p:sp>
      <p:sp>
        <p:nvSpPr>
          <p:cNvPr id="81" name="Rounded Rectangle 48"/>
          <p:cNvSpPr/>
          <p:nvPr/>
        </p:nvSpPr>
        <p:spPr bwMode="auto">
          <a:xfrm>
            <a:off x="2405216" y="4096543"/>
            <a:ext cx="1964551" cy="295416"/>
          </a:xfrm>
          <a:prstGeom prst="roundRect">
            <a:avLst>
              <a:gd name="adj" fmla="val 10428"/>
            </a:avLst>
          </a:prstGeom>
          <a:noFill/>
          <a:ln w="12700" cmpd="sng">
            <a:solidFill>
              <a:srgbClr val="FFFFFF"/>
            </a:solidFill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</a:rPr>
              <a:t>Build Packs</a:t>
            </a:r>
          </a:p>
        </p:txBody>
      </p:sp>
      <p:sp>
        <p:nvSpPr>
          <p:cNvPr id="82" name="Heart 49"/>
          <p:cNvSpPr/>
          <p:nvPr/>
        </p:nvSpPr>
        <p:spPr>
          <a:xfrm>
            <a:off x="5330875" y="2728907"/>
            <a:ext cx="170619" cy="143592"/>
          </a:xfrm>
          <a:prstGeom prst="hear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3" name="Diamond 87"/>
          <p:cNvSpPr/>
          <p:nvPr/>
        </p:nvSpPr>
        <p:spPr>
          <a:xfrm>
            <a:off x="4085942" y="3784972"/>
            <a:ext cx="152694" cy="164323"/>
          </a:xfrm>
          <a:custGeom>
            <a:avLst/>
            <a:gdLst/>
            <a:ahLst/>
            <a:cxnLst/>
            <a:rect l="l" t="t" r="r" b="b"/>
            <a:pathLst>
              <a:path w="1218612" h="1374854">
                <a:moveTo>
                  <a:pt x="0" y="387409"/>
                </a:moveTo>
                <a:lnTo>
                  <a:pt x="572777" y="715013"/>
                </a:lnTo>
                <a:lnTo>
                  <a:pt x="575677" y="1374854"/>
                </a:lnTo>
                <a:lnTo>
                  <a:pt x="2898" y="1047249"/>
                </a:lnTo>
                <a:close/>
                <a:moveTo>
                  <a:pt x="1218612" y="377883"/>
                </a:moveTo>
                <a:lnTo>
                  <a:pt x="1215714" y="1037723"/>
                </a:lnTo>
                <a:lnTo>
                  <a:pt x="642936" y="1365328"/>
                </a:lnTo>
                <a:lnTo>
                  <a:pt x="645836" y="705487"/>
                </a:lnTo>
                <a:close/>
                <a:moveTo>
                  <a:pt x="608027" y="0"/>
                </a:moveTo>
                <a:lnTo>
                  <a:pt x="1179527" y="329827"/>
                </a:lnTo>
                <a:lnTo>
                  <a:pt x="608027" y="659653"/>
                </a:lnTo>
                <a:lnTo>
                  <a:pt x="36526" y="329827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4" name="Rectangle 102"/>
          <p:cNvSpPr/>
          <p:nvPr/>
        </p:nvSpPr>
        <p:spPr>
          <a:xfrm>
            <a:off x="4097294" y="4176523"/>
            <a:ext cx="141342" cy="164604"/>
          </a:xfrm>
          <a:custGeom>
            <a:avLst/>
            <a:gdLst/>
            <a:ahLst/>
            <a:cxnLst/>
            <a:rect l="l" t="t" r="r" b="b"/>
            <a:pathLst>
              <a:path w="611982" h="657475">
                <a:moveTo>
                  <a:pt x="333375" y="406262"/>
                </a:moveTo>
                <a:lnTo>
                  <a:pt x="561975" y="406262"/>
                </a:lnTo>
                <a:lnTo>
                  <a:pt x="561975" y="657475"/>
                </a:lnTo>
                <a:lnTo>
                  <a:pt x="333375" y="657475"/>
                </a:lnTo>
                <a:close/>
                <a:moveTo>
                  <a:pt x="45244" y="406262"/>
                </a:moveTo>
                <a:lnTo>
                  <a:pt x="273844" y="406262"/>
                </a:lnTo>
                <a:lnTo>
                  <a:pt x="273844" y="657475"/>
                </a:lnTo>
                <a:lnTo>
                  <a:pt x="45244" y="657475"/>
                </a:lnTo>
                <a:close/>
                <a:moveTo>
                  <a:pt x="171419" y="48695"/>
                </a:moveTo>
                <a:cubicBezTo>
                  <a:pt x="155741" y="47045"/>
                  <a:pt x="140358" y="52540"/>
                  <a:pt x="127064" y="68094"/>
                </a:cubicBezTo>
                <a:cubicBezTo>
                  <a:pt x="82391" y="123816"/>
                  <a:pt x="155802" y="169538"/>
                  <a:pt x="237066" y="176978"/>
                </a:cubicBezTo>
                <a:cubicBezTo>
                  <a:pt x="248675" y="178041"/>
                  <a:pt x="260444" y="178322"/>
                  <a:pt x="272053" y="177740"/>
                </a:cubicBezTo>
                <a:cubicBezTo>
                  <a:pt x="268136" y="122896"/>
                  <a:pt x="218451" y="53645"/>
                  <a:pt x="171419" y="48695"/>
                </a:cubicBezTo>
                <a:close/>
                <a:moveTo>
                  <a:pt x="440565" y="48694"/>
                </a:moveTo>
                <a:cubicBezTo>
                  <a:pt x="393532" y="53644"/>
                  <a:pt x="343847" y="122895"/>
                  <a:pt x="339931" y="177739"/>
                </a:cubicBezTo>
                <a:cubicBezTo>
                  <a:pt x="351539" y="178321"/>
                  <a:pt x="363308" y="178040"/>
                  <a:pt x="374917" y="176977"/>
                </a:cubicBezTo>
                <a:cubicBezTo>
                  <a:pt x="456181" y="169537"/>
                  <a:pt x="529593" y="123815"/>
                  <a:pt x="484920" y="68093"/>
                </a:cubicBezTo>
                <a:cubicBezTo>
                  <a:pt x="471625" y="52539"/>
                  <a:pt x="456242" y="47044"/>
                  <a:pt x="440565" y="48694"/>
                </a:cubicBezTo>
                <a:close/>
                <a:moveTo>
                  <a:pt x="448567" y="477"/>
                </a:moveTo>
                <a:cubicBezTo>
                  <a:pt x="475777" y="-2373"/>
                  <a:pt x="502500" y="7341"/>
                  <a:pt x="525630" y="34740"/>
                </a:cubicBezTo>
                <a:cubicBezTo>
                  <a:pt x="601817" y="130930"/>
                  <a:pt x="481063" y="209852"/>
                  <a:pt x="343333" y="224089"/>
                </a:cubicBezTo>
                <a:lnTo>
                  <a:pt x="580964" y="224089"/>
                </a:lnTo>
                <a:cubicBezTo>
                  <a:pt x="598095" y="224089"/>
                  <a:pt x="611982" y="241448"/>
                  <a:pt x="611982" y="262862"/>
                </a:cubicBezTo>
                <a:lnTo>
                  <a:pt x="611982" y="355059"/>
                </a:lnTo>
                <a:lnTo>
                  <a:pt x="338138" y="355059"/>
                </a:lnTo>
                <a:lnTo>
                  <a:pt x="338138" y="225202"/>
                </a:lnTo>
                <a:lnTo>
                  <a:pt x="337357" y="225369"/>
                </a:lnTo>
                <a:lnTo>
                  <a:pt x="337688" y="227094"/>
                </a:lnTo>
                <a:cubicBezTo>
                  <a:pt x="327155" y="227649"/>
                  <a:pt x="316546" y="227789"/>
                  <a:pt x="305967" y="226454"/>
                </a:cubicBezTo>
                <a:cubicBezTo>
                  <a:pt x="295404" y="227788"/>
                  <a:pt x="284812" y="227647"/>
                  <a:pt x="274296" y="227093"/>
                </a:cubicBezTo>
                <a:lnTo>
                  <a:pt x="274717" y="225390"/>
                </a:lnTo>
                <a:lnTo>
                  <a:pt x="273844" y="225202"/>
                </a:lnTo>
                <a:lnTo>
                  <a:pt x="273844" y="355059"/>
                </a:lnTo>
                <a:lnTo>
                  <a:pt x="0" y="355059"/>
                </a:lnTo>
                <a:lnTo>
                  <a:pt x="0" y="262862"/>
                </a:lnTo>
                <a:cubicBezTo>
                  <a:pt x="0" y="241448"/>
                  <a:pt x="13887" y="224089"/>
                  <a:pt x="31018" y="224089"/>
                </a:cubicBezTo>
                <a:lnTo>
                  <a:pt x="268646" y="224089"/>
                </a:lnTo>
                <a:cubicBezTo>
                  <a:pt x="130918" y="209852"/>
                  <a:pt x="10167" y="130930"/>
                  <a:pt x="86353" y="34741"/>
                </a:cubicBezTo>
                <a:cubicBezTo>
                  <a:pt x="155580" y="-47261"/>
                  <a:pt x="256978" y="29146"/>
                  <a:pt x="307289" y="126712"/>
                </a:cubicBezTo>
                <a:cubicBezTo>
                  <a:pt x="338790" y="61129"/>
                  <a:pt x="394637" y="6125"/>
                  <a:pt x="448567" y="477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5" name="Rounded Rectangle 52"/>
          <p:cNvSpPr/>
          <p:nvPr/>
        </p:nvSpPr>
        <p:spPr bwMode="auto">
          <a:xfrm>
            <a:off x="4108394" y="2194062"/>
            <a:ext cx="1633075" cy="360000"/>
          </a:xfrm>
          <a:prstGeom prst="roundRect">
            <a:avLst>
              <a:gd name="adj" fmla="val 9038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Login Server</a:t>
            </a:r>
            <a:endParaRPr kumimoji="0" lang="en-US" sz="1200" dirty="0">
              <a:solidFill>
                <a:prstClr val="white">
                  <a:lumMod val="9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86" name="Oval 84"/>
          <p:cNvSpPr/>
          <p:nvPr/>
        </p:nvSpPr>
        <p:spPr>
          <a:xfrm>
            <a:off x="5276589" y="2302995"/>
            <a:ext cx="224905" cy="108637"/>
          </a:xfrm>
          <a:custGeom>
            <a:avLst/>
            <a:gdLst/>
            <a:ahLst/>
            <a:cxnLst/>
            <a:rect l="l" t="t" r="r" b="b"/>
            <a:pathLst>
              <a:path w="2065579" h="1046012">
                <a:moveTo>
                  <a:pt x="1760487" y="351205"/>
                </a:moveTo>
                <a:cubicBezTo>
                  <a:pt x="1665603" y="351205"/>
                  <a:pt x="1588685" y="428123"/>
                  <a:pt x="1588685" y="523007"/>
                </a:cubicBezTo>
                <a:cubicBezTo>
                  <a:pt x="1588685" y="617891"/>
                  <a:pt x="1665603" y="694809"/>
                  <a:pt x="1760487" y="694809"/>
                </a:cubicBezTo>
                <a:cubicBezTo>
                  <a:pt x="1855371" y="694809"/>
                  <a:pt x="1932289" y="617891"/>
                  <a:pt x="1932289" y="523007"/>
                </a:cubicBezTo>
                <a:cubicBezTo>
                  <a:pt x="1932289" y="428123"/>
                  <a:pt x="1855371" y="351205"/>
                  <a:pt x="1760487" y="351205"/>
                </a:cubicBezTo>
                <a:close/>
                <a:moveTo>
                  <a:pt x="1542573" y="0"/>
                </a:moveTo>
                <a:cubicBezTo>
                  <a:pt x="1831421" y="0"/>
                  <a:pt x="2065579" y="234158"/>
                  <a:pt x="2065579" y="523006"/>
                </a:cubicBezTo>
                <a:cubicBezTo>
                  <a:pt x="2065579" y="811854"/>
                  <a:pt x="1831421" y="1046012"/>
                  <a:pt x="1542573" y="1046012"/>
                </a:cubicBezTo>
                <a:cubicBezTo>
                  <a:pt x="1320299" y="1046012"/>
                  <a:pt x="1130410" y="907353"/>
                  <a:pt x="1055933" y="711331"/>
                </a:cubicBezTo>
                <a:lnTo>
                  <a:pt x="188330" y="711331"/>
                </a:lnTo>
                <a:lnTo>
                  <a:pt x="188327" y="711334"/>
                </a:lnTo>
                <a:lnTo>
                  <a:pt x="0" y="523007"/>
                </a:lnTo>
                <a:lnTo>
                  <a:pt x="187821" y="335186"/>
                </a:lnTo>
                <a:lnTo>
                  <a:pt x="369695" y="517060"/>
                </a:lnTo>
                <a:lnTo>
                  <a:pt x="552076" y="334679"/>
                </a:lnTo>
                <a:lnTo>
                  <a:pt x="554444" y="334679"/>
                </a:lnTo>
                <a:lnTo>
                  <a:pt x="736824" y="517059"/>
                </a:lnTo>
                <a:lnTo>
                  <a:pt x="919204" y="334679"/>
                </a:lnTo>
                <a:lnTo>
                  <a:pt x="1055934" y="334679"/>
                </a:lnTo>
                <a:cubicBezTo>
                  <a:pt x="1130411" y="138659"/>
                  <a:pt x="1320300" y="0"/>
                  <a:pt x="1542573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7" name="Rounded Rectangle 54"/>
          <p:cNvSpPr/>
          <p:nvPr/>
        </p:nvSpPr>
        <p:spPr bwMode="auto">
          <a:xfrm>
            <a:off x="2300112" y="2620703"/>
            <a:ext cx="1736591" cy="360000"/>
          </a:xfrm>
          <a:prstGeom prst="roundRect">
            <a:avLst>
              <a:gd name="adj" fmla="val 9038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Cloud Controller</a:t>
            </a:r>
            <a:endParaRPr kumimoji="0" lang="en-US" sz="1200" dirty="0">
              <a:solidFill>
                <a:prstClr val="white">
                  <a:lumMod val="9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88" name="Rectangle 76"/>
          <p:cNvSpPr/>
          <p:nvPr/>
        </p:nvSpPr>
        <p:spPr>
          <a:xfrm>
            <a:off x="3715058" y="2711725"/>
            <a:ext cx="139803" cy="177956"/>
          </a:xfrm>
          <a:custGeom>
            <a:avLst/>
            <a:gdLst/>
            <a:ahLst/>
            <a:cxnLst/>
            <a:rect l="l" t="t" r="r" b="b"/>
            <a:pathLst>
              <a:path w="661988" h="883413">
                <a:moveTo>
                  <a:pt x="330994" y="679669"/>
                </a:moveTo>
                <a:lnTo>
                  <a:pt x="212885" y="769898"/>
                </a:lnTo>
                <a:cubicBezTo>
                  <a:pt x="244883" y="796653"/>
                  <a:pt x="286332" y="810415"/>
                  <a:pt x="330994" y="810415"/>
                </a:cubicBezTo>
                <a:cubicBezTo>
                  <a:pt x="375657" y="810415"/>
                  <a:pt x="417105" y="796653"/>
                  <a:pt x="449103" y="769899"/>
                </a:cubicBezTo>
                <a:close/>
                <a:moveTo>
                  <a:pt x="131181" y="527028"/>
                </a:moveTo>
                <a:cubicBezTo>
                  <a:pt x="122509" y="548919"/>
                  <a:pt x="118242" y="572793"/>
                  <a:pt x="118242" y="597663"/>
                </a:cubicBezTo>
                <a:cubicBezTo>
                  <a:pt x="118242" y="668352"/>
                  <a:pt x="152717" y="730988"/>
                  <a:pt x="208006" y="766609"/>
                </a:cubicBezTo>
                <a:lnTo>
                  <a:pt x="253230" y="620264"/>
                </a:lnTo>
                <a:close/>
                <a:moveTo>
                  <a:pt x="530807" y="527027"/>
                </a:moveTo>
                <a:lnTo>
                  <a:pt x="408757" y="620264"/>
                </a:lnTo>
                <a:lnTo>
                  <a:pt x="453981" y="766610"/>
                </a:lnTo>
                <a:cubicBezTo>
                  <a:pt x="509272" y="730989"/>
                  <a:pt x="543746" y="668352"/>
                  <a:pt x="543746" y="597663"/>
                </a:cubicBezTo>
                <a:cubicBezTo>
                  <a:pt x="543746" y="572793"/>
                  <a:pt x="539479" y="548919"/>
                  <a:pt x="530807" y="527027"/>
                </a:cubicBezTo>
                <a:close/>
                <a:moveTo>
                  <a:pt x="336192" y="385435"/>
                </a:moveTo>
                <a:lnTo>
                  <a:pt x="379054" y="524143"/>
                </a:lnTo>
                <a:lnTo>
                  <a:pt x="529912" y="524142"/>
                </a:lnTo>
                <a:cubicBezTo>
                  <a:pt x="501178" y="444293"/>
                  <a:pt x="425507" y="387120"/>
                  <a:pt x="336192" y="385435"/>
                </a:cubicBezTo>
                <a:close/>
                <a:moveTo>
                  <a:pt x="325796" y="385435"/>
                </a:moveTo>
                <a:cubicBezTo>
                  <a:pt x="236481" y="387120"/>
                  <a:pt x="160810" y="444294"/>
                  <a:pt x="132077" y="524142"/>
                </a:cubicBezTo>
                <a:lnTo>
                  <a:pt x="282933" y="524143"/>
                </a:lnTo>
                <a:close/>
                <a:moveTo>
                  <a:pt x="388144" y="107849"/>
                </a:moveTo>
                <a:lnTo>
                  <a:pt x="616744" y="107849"/>
                </a:lnTo>
                <a:lnTo>
                  <a:pt x="616744" y="214664"/>
                </a:lnTo>
                <a:lnTo>
                  <a:pt x="486412" y="358355"/>
                </a:lnTo>
                <a:cubicBezTo>
                  <a:pt x="564963" y="408954"/>
                  <a:pt x="616744" y="497262"/>
                  <a:pt x="616744" y="597663"/>
                </a:cubicBezTo>
                <a:cubicBezTo>
                  <a:pt x="616744" y="755478"/>
                  <a:pt x="488809" y="883413"/>
                  <a:pt x="330994" y="883413"/>
                </a:cubicBezTo>
                <a:cubicBezTo>
                  <a:pt x="173179" y="883413"/>
                  <a:pt x="45244" y="755478"/>
                  <a:pt x="45244" y="597663"/>
                </a:cubicBezTo>
                <a:cubicBezTo>
                  <a:pt x="45244" y="497384"/>
                  <a:pt x="96899" y="409170"/>
                  <a:pt x="175275" y="358519"/>
                </a:cubicBezTo>
                <a:lnTo>
                  <a:pt x="45244" y="215161"/>
                </a:lnTo>
                <a:lnTo>
                  <a:pt x="45244" y="108346"/>
                </a:lnTo>
                <a:lnTo>
                  <a:pt x="273844" y="108346"/>
                </a:lnTo>
                <a:lnTo>
                  <a:pt x="273844" y="215161"/>
                </a:lnTo>
                <a:lnTo>
                  <a:pt x="273844" y="317674"/>
                </a:lnTo>
                <a:cubicBezTo>
                  <a:pt x="292304" y="313881"/>
                  <a:pt x="311419" y="311913"/>
                  <a:pt x="330994" y="311913"/>
                </a:cubicBezTo>
                <a:lnTo>
                  <a:pt x="388144" y="317674"/>
                </a:lnTo>
                <a:lnTo>
                  <a:pt x="388144" y="214664"/>
                </a:lnTo>
                <a:close/>
                <a:moveTo>
                  <a:pt x="0" y="0"/>
                </a:moveTo>
                <a:lnTo>
                  <a:pt x="661988" y="0"/>
                </a:lnTo>
                <a:lnTo>
                  <a:pt x="661988" y="69056"/>
                </a:lnTo>
                <a:lnTo>
                  <a:pt x="0" y="69056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9" name="Rounded Rectangle 56"/>
          <p:cNvSpPr/>
          <p:nvPr/>
        </p:nvSpPr>
        <p:spPr bwMode="auto">
          <a:xfrm>
            <a:off x="4574762" y="3432307"/>
            <a:ext cx="1138237" cy="1038086"/>
          </a:xfrm>
          <a:prstGeom prst="roundRect">
            <a:avLst>
              <a:gd name="adj" fmla="val 2039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Blob Store</a:t>
            </a:r>
            <a:endParaRPr kumimoji="0" lang="en-US" sz="1200" dirty="0">
              <a:solidFill>
                <a:prstClr val="white">
                  <a:lumMod val="9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90" name="Rounded Rectangle 57"/>
          <p:cNvSpPr/>
          <p:nvPr/>
        </p:nvSpPr>
        <p:spPr bwMode="auto">
          <a:xfrm>
            <a:off x="2300112" y="3028140"/>
            <a:ext cx="3441357" cy="360000"/>
          </a:xfrm>
          <a:prstGeom prst="roundRect">
            <a:avLst>
              <a:gd name="adj" fmla="val 17740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Message Bus(NATS)</a:t>
            </a:r>
          </a:p>
        </p:txBody>
      </p:sp>
      <p:sp>
        <p:nvSpPr>
          <p:cNvPr id="91" name="Rounded Rectangle 58"/>
          <p:cNvSpPr/>
          <p:nvPr/>
        </p:nvSpPr>
        <p:spPr bwMode="auto">
          <a:xfrm>
            <a:off x="2300111" y="4514565"/>
            <a:ext cx="1081418" cy="360000"/>
          </a:xfrm>
          <a:prstGeom prst="roundRect">
            <a:avLst>
              <a:gd name="adj" fmla="val 17740"/>
            </a:avLst>
          </a:prstGeom>
          <a:solidFill>
            <a:srgbClr val="33928A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err="1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SysLog</a:t>
            </a: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 </a:t>
            </a:r>
          </a:p>
        </p:txBody>
      </p:sp>
      <p:sp>
        <p:nvSpPr>
          <p:cNvPr id="92" name="Teardrop 133"/>
          <p:cNvSpPr/>
          <p:nvPr/>
        </p:nvSpPr>
        <p:spPr>
          <a:xfrm rot="11254553">
            <a:off x="4938846" y="3167300"/>
            <a:ext cx="205847" cy="173259"/>
          </a:xfrm>
          <a:custGeom>
            <a:avLst/>
            <a:gdLst/>
            <a:ahLst/>
            <a:cxnLst/>
            <a:rect l="l" t="t" r="r" b="b"/>
            <a:pathLst>
              <a:path w="977409" h="862463">
                <a:moveTo>
                  <a:pt x="259894" y="587617"/>
                </a:moveTo>
                <a:cubicBezTo>
                  <a:pt x="303121" y="581868"/>
                  <a:pt x="333503" y="542165"/>
                  <a:pt x="327754" y="498938"/>
                </a:cubicBezTo>
                <a:cubicBezTo>
                  <a:pt x="322005" y="455710"/>
                  <a:pt x="282301" y="425328"/>
                  <a:pt x="239074" y="431078"/>
                </a:cubicBezTo>
                <a:cubicBezTo>
                  <a:pt x="195846" y="436827"/>
                  <a:pt x="165465" y="476530"/>
                  <a:pt x="171214" y="519757"/>
                </a:cubicBezTo>
                <a:cubicBezTo>
                  <a:pt x="176963" y="562985"/>
                  <a:pt x="216666" y="593367"/>
                  <a:pt x="259894" y="587617"/>
                </a:cubicBezTo>
                <a:close/>
                <a:moveTo>
                  <a:pt x="496117" y="556200"/>
                </a:moveTo>
                <a:cubicBezTo>
                  <a:pt x="539344" y="550450"/>
                  <a:pt x="569726" y="510747"/>
                  <a:pt x="563976" y="467520"/>
                </a:cubicBezTo>
                <a:cubicBezTo>
                  <a:pt x="558227" y="424293"/>
                  <a:pt x="518524" y="393911"/>
                  <a:pt x="475297" y="399660"/>
                </a:cubicBezTo>
                <a:cubicBezTo>
                  <a:pt x="432069" y="405409"/>
                  <a:pt x="401688" y="445112"/>
                  <a:pt x="407437" y="488340"/>
                </a:cubicBezTo>
                <a:cubicBezTo>
                  <a:pt x="413186" y="531567"/>
                  <a:pt x="452889" y="561949"/>
                  <a:pt x="496117" y="556200"/>
                </a:cubicBezTo>
                <a:close/>
                <a:moveTo>
                  <a:pt x="732341" y="524782"/>
                </a:moveTo>
                <a:cubicBezTo>
                  <a:pt x="775568" y="519033"/>
                  <a:pt x="805950" y="479329"/>
                  <a:pt x="800200" y="436102"/>
                </a:cubicBezTo>
                <a:cubicBezTo>
                  <a:pt x="794451" y="392875"/>
                  <a:pt x="754748" y="362493"/>
                  <a:pt x="711521" y="368242"/>
                </a:cubicBezTo>
                <a:cubicBezTo>
                  <a:pt x="668293" y="373991"/>
                  <a:pt x="637912" y="413695"/>
                  <a:pt x="643661" y="456922"/>
                </a:cubicBezTo>
                <a:cubicBezTo>
                  <a:pt x="649410" y="500149"/>
                  <a:pt x="689113" y="530531"/>
                  <a:pt x="732341" y="524782"/>
                </a:cubicBezTo>
                <a:close/>
                <a:moveTo>
                  <a:pt x="539319" y="856951"/>
                </a:moveTo>
                <a:cubicBezTo>
                  <a:pt x="270888" y="892653"/>
                  <a:pt x="30621" y="751209"/>
                  <a:pt x="2667" y="541027"/>
                </a:cubicBezTo>
                <a:cubicBezTo>
                  <a:pt x="-25288" y="330846"/>
                  <a:pt x="169657" y="131519"/>
                  <a:pt x="438089" y="95817"/>
                </a:cubicBezTo>
                <a:cubicBezTo>
                  <a:pt x="491646" y="88694"/>
                  <a:pt x="544084" y="88623"/>
                  <a:pt x="593712" y="96560"/>
                </a:cubicBezTo>
                <a:cubicBezTo>
                  <a:pt x="709420" y="94638"/>
                  <a:pt x="825104" y="62149"/>
                  <a:pt x="940790" y="0"/>
                </a:cubicBezTo>
                <a:cubicBezTo>
                  <a:pt x="908291" y="72634"/>
                  <a:pt x="884680" y="145268"/>
                  <a:pt x="870775" y="218069"/>
                </a:cubicBezTo>
                <a:cubicBezTo>
                  <a:pt x="927482" y="270002"/>
                  <a:pt x="964730" y="336463"/>
                  <a:pt x="974742" y="411741"/>
                </a:cubicBezTo>
                <a:cubicBezTo>
                  <a:pt x="1002697" y="621923"/>
                  <a:pt x="807751" y="821250"/>
                  <a:pt x="539319" y="856951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3" name="Rounded Rectangle 46"/>
          <p:cNvSpPr/>
          <p:nvPr/>
        </p:nvSpPr>
        <p:spPr bwMode="auto">
          <a:xfrm rot="16200000">
            <a:off x="5821565" y="3267096"/>
            <a:ext cx="3470113" cy="360000"/>
          </a:xfrm>
          <a:prstGeom prst="roundRect">
            <a:avLst>
              <a:gd name="adj" fmla="val 17740"/>
            </a:avLst>
          </a:prstGeom>
          <a:solidFill>
            <a:schemeClr val="tx2">
              <a:lumMod val="40000"/>
              <a:lumOff val="60000"/>
            </a:schemeClr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b="1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Services and Brokers</a:t>
            </a:r>
          </a:p>
        </p:txBody>
      </p:sp>
      <p:sp>
        <p:nvSpPr>
          <p:cNvPr id="94" name="Rectangle 175"/>
          <p:cNvSpPr/>
          <p:nvPr/>
        </p:nvSpPr>
        <p:spPr>
          <a:xfrm rot="16200000">
            <a:off x="7445948" y="2378565"/>
            <a:ext cx="221348" cy="152419"/>
          </a:xfrm>
          <a:custGeom>
            <a:avLst/>
            <a:gdLst/>
            <a:ahLst/>
            <a:cxnLst/>
            <a:rect l="l" t="t" r="r" b="b"/>
            <a:pathLst>
              <a:path w="3195025" h="3194985">
                <a:moveTo>
                  <a:pt x="683252" y="2245091"/>
                </a:moveTo>
                <a:cubicBezTo>
                  <a:pt x="526024" y="2245091"/>
                  <a:pt x="398566" y="2372549"/>
                  <a:pt x="398566" y="2529777"/>
                </a:cubicBezTo>
                <a:lnTo>
                  <a:pt x="398563" y="2529777"/>
                </a:lnTo>
                <a:cubicBezTo>
                  <a:pt x="398563" y="2687004"/>
                  <a:pt x="526021" y="2814463"/>
                  <a:pt x="683249" y="2814463"/>
                </a:cubicBezTo>
                <a:cubicBezTo>
                  <a:pt x="840476" y="2814463"/>
                  <a:pt x="967935" y="2687004"/>
                  <a:pt x="967935" y="2529777"/>
                </a:cubicBezTo>
                <a:lnTo>
                  <a:pt x="967935" y="2245091"/>
                </a:lnTo>
                <a:close/>
                <a:moveTo>
                  <a:pt x="2244948" y="2226032"/>
                </a:moveTo>
                <a:lnTo>
                  <a:pt x="2244948" y="2510715"/>
                </a:lnTo>
                <a:cubicBezTo>
                  <a:pt x="2244948" y="2667943"/>
                  <a:pt x="2372406" y="2795401"/>
                  <a:pt x="2529634" y="2795401"/>
                </a:cubicBezTo>
                <a:lnTo>
                  <a:pt x="2529634" y="2795404"/>
                </a:lnTo>
                <a:cubicBezTo>
                  <a:pt x="2686861" y="2795404"/>
                  <a:pt x="2814320" y="2667945"/>
                  <a:pt x="2814320" y="2510718"/>
                </a:cubicBezTo>
                <a:cubicBezTo>
                  <a:pt x="2814320" y="2353491"/>
                  <a:pt x="2686861" y="2226032"/>
                  <a:pt x="2529634" y="2226032"/>
                </a:cubicBezTo>
                <a:close/>
                <a:moveTo>
                  <a:pt x="1324215" y="1318407"/>
                </a:moveTo>
                <a:lnTo>
                  <a:pt x="1324215" y="1321813"/>
                </a:lnTo>
                <a:lnTo>
                  <a:pt x="1321332" y="1321813"/>
                </a:lnTo>
                <a:lnTo>
                  <a:pt x="1321332" y="1873653"/>
                </a:lnTo>
                <a:lnTo>
                  <a:pt x="1873510" y="1873653"/>
                </a:lnTo>
                <a:lnTo>
                  <a:pt x="1873510" y="1872635"/>
                </a:lnTo>
                <a:lnTo>
                  <a:pt x="1876578" y="1872635"/>
                </a:lnTo>
                <a:lnTo>
                  <a:pt x="1876578" y="1321332"/>
                </a:lnTo>
                <a:lnTo>
                  <a:pt x="1873693" y="1321332"/>
                </a:lnTo>
                <a:lnTo>
                  <a:pt x="1873693" y="1318407"/>
                </a:lnTo>
                <a:close/>
                <a:moveTo>
                  <a:pt x="668091" y="399044"/>
                </a:moveTo>
                <a:cubicBezTo>
                  <a:pt x="510864" y="399044"/>
                  <a:pt x="383405" y="526503"/>
                  <a:pt x="383405" y="683730"/>
                </a:cubicBezTo>
                <a:cubicBezTo>
                  <a:pt x="383405" y="840957"/>
                  <a:pt x="510864" y="968416"/>
                  <a:pt x="668091" y="968416"/>
                </a:cubicBezTo>
                <a:lnTo>
                  <a:pt x="952777" y="968416"/>
                </a:lnTo>
                <a:lnTo>
                  <a:pt x="952777" y="683733"/>
                </a:lnTo>
                <a:cubicBezTo>
                  <a:pt x="952777" y="526505"/>
                  <a:pt x="825319" y="399047"/>
                  <a:pt x="668091" y="399047"/>
                </a:cubicBezTo>
                <a:close/>
                <a:moveTo>
                  <a:pt x="2511776" y="380522"/>
                </a:moveTo>
                <a:cubicBezTo>
                  <a:pt x="2354549" y="380522"/>
                  <a:pt x="2227090" y="507981"/>
                  <a:pt x="2227090" y="665208"/>
                </a:cubicBezTo>
                <a:lnTo>
                  <a:pt x="2227090" y="949894"/>
                </a:lnTo>
                <a:lnTo>
                  <a:pt x="2511773" y="949894"/>
                </a:lnTo>
                <a:cubicBezTo>
                  <a:pt x="2669001" y="949894"/>
                  <a:pt x="2796459" y="822436"/>
                  <a:pt x="2796459" y="665208"/>
                </a:cubicBezTo>
                <a:lnTo>
                  <a:pt x="2796462" y="665208"/>
                </a:lnTo>
                <a:cubicBezTo>
                  <a:pt x="2796462" y="507981"/>
                  <a:pt x="2669003" y="380522"/>
                  <a:pt x="2511776" y="380522"/>
                </a:cubicBezTo>
                <a:close/>
                <a:moveTo>
                  <a:pt x="2534359" y="0"/>
                </a:moveTo>
                <a:cubicBezTo>
                  <a:pt x="2899234" y="0"/>
                  <a:pt x="3195025" y="295791"/>
                  <a:pt x="3195025" y="660666"/>
                </a:cubicBezTo>
                <a:lnTo>
                  <a:pt x="3195022" y="660666"/>
                </a:lnTo>
                <a:cubicBezTo>
                  <a:pt x="3195022" y="1025541"/>
                  <a:pt x="2899231" y="1321332"/>
                  <a:pt x="2534356" y="1321332"/>
                </a:cubicBezTo>
                <a:lnTo>
                  <a:pt x="2227340" y="1321332"/>
                </a:lnTo>
                <a:lnTo>
                  <a:pt x="2227340" y="1872635"/>
                </a:lnTo>
                <a:lnTo>
                  <a:pt x="2534176" y="1872635"/>
                </a:lnTo>
                <a:cubicBezTo>
                  <a:pt x="2899051" y="1872635"/>
                  <a:pt x="3194842" y="2168426"/>
                  <a:pt x="3194842" y="2533301"/>
                </a:cubicBezTo>
                <a:cubicBezTo>
                  <a:pt x="3194842" y="2898176"/>
                  <a:pt x="2899051" y="3193967"/>
                  <a:pt x="2534176" y="3193967"/>
                </a:cubicBezTo>
                <a:lnTo>
                  <a:pt x="2534176" y="3193964"/>
                </a:lnTo>
                <a:cubicBezTo>
                  <a:pt x="2169301" y="3193964"/>
                  <a:pt x="1873510" y="2898174"/>
                  <a:pt x="1873510" y="2533298"/>
                </a:cubicBezTo>
                <a:lnTo>
                  <a:pt x="1873510" y="2245313"/>
                </a:lnTo>
                <a:lnTo>
                  <a:pt x="1321332" y="2245313"/>
                </a:lnTo>
                <a:lnTo>
                  <a:pt x="1321332" y="2534319"/>
                </a:lnTo>
                <a:cubicBezTo>
                  <a:pt x="1321332" y="2899194"/>
                  <a:pt x="1025541" y="3194985"/>
                  <a:pt x="660666" y="3194985"/>
                </a:cubicBezTo>
                <a:cubicBezTo>
                  <a:pt x="295791" y="3194985"/>
                  <a:pt x="0" y="2899194"/>
                  <a:pt x="0" y="2534319"/>
                </a:cubicBezTo>
                <a:lnTo>
                  <a:pt x="2" y="2534319"/>
                </a:lnTo>
                <a:cubicBezTo>
                  <a:pt x="2" y="2169444"/>
                  <a:pt x="295793" y="1873653"/>
                  <a:pt x="660668" y="1873653"/>
                </a:cubicBezTo>
                <a:lnTo>
                  <a:pt x="969070" y="1873653"/>
                </a:lnTo>
                <a:lnTo>
                  <a:pt x="969070" y="1321813"/>
                </a:lnTo>
                <a:lnTo>
                  <a:pt x="663549" y="1321813"/>
                </a:lnTo>
                <a:cubicBezTo>
                  <a:pt x="298674" y="1321813"/>
                  <a:pt x="2883" y="1026022"/>
                  <a:pt x="2883" y="661147"/>
                </a:cubicBezTo>
                <a:cubicBezTo>
                  <a:pt x="2883" y="296272"/>
                  <a:pt x="298674" y="481"/>
                  <a:pt x="663549" y="481"/>
                </a:cubicBezTo>
                <a:lnTo>
                  <a:pt x="663549" y="484"/>
                </a:lnTo>
                <a:cubicBezTo>
                  <a:pt x="1028424" y="484"/>
                  <a:pt x="1324215" y="296274"/>
                  <a:pt x="1324215" y="661150"/>
                </a:cubicBezTo>
                <a:lnTo>
                  <a:pt x="1324215" y="987043"/>
                </a:lnTo>
                <a:lnTo>
                  <a:pt x="1873693" y="987043"/>
                </a:lnTo>
                <a:lnTo>
                  <a:pt x="1873693" y="660666"/>
                </a:lnTo>
                <a:cubicBezTo>
                  <a:pt x="1873693" y="295791"/>
                  <a:pt x="2169484" y="0"/>
                  <a:pt x="2534359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5" name="Rounded Rectangle 61"/>
          <p:cNvSpPr/>
          <p:nvPr/>
        </p:nvSpPr>
        <p:spPr bwMode="auto">
          <a:xfrm>
            <a:off x="3434979" y="4514565"/>
            <a:ext cx="1101411" cy="360000"/>
          </a:xfrm>
          <a:prstGeom prst="roundRect">
            <a:avLst>
              <a:gd name="adj" fmla="val 17740"/>
            </a:avLst>
          </a:prstGeom>
          <a:solidFill>
            <a:srgbClr val="33928A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Collector</a:t>
            </a:r>
          </a:p>
        </p:txBody>
      </p:sp>
      <p:sp>
        <p:nvSpPr>
          <p:cNvPr id="96" name="Rounded Rectangle 62"/>
          <p:cNvSpPr/>
          <p:nvPr/>
        </p:nvSpPr>
        <p:spPr bwMode="auto">
          <a:xfrm>
            <a:off x="4574762" y="4520804"/>
            <a:ext cx="1130161" cy="360000"/>
          </a:xfrm>
          <a:prstGeom prst="roundRect">
            <a:avLst>
              <a:gd name="adj" fmla="val 17740"/>
            </a:avLst>
          </a:prstGeom>
          <a:solidFill>
            <a:srgbClr val="33928A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Loggregator</a:t>
            </a:r>
          </a:p>
        </p:txBody>
      </p:sp>
      <p:sp>
        <p:nvSpPr>
          <p:cNvPr id="97" name="Rectangle 20486"/>
          <p:cNvSpPr/>
          <p:nvPr/>
        </p:nvSpPr>
        <p:spPr>
          <a:xfrm>
            <a:off x="6470870" y="1837270"/>
            <a:ext cx="792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+mn-ea"/>
              </a:rPr>
              <a:t>ROUTING</a:t>
            </a:r>
            <a:endParaRPr kumimoji="0" lang="en-US" sz="12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98" name="Rectangle 72"/>
          <p:cNvSpPr/>
          <p:nvPr/>
        </p:nvSpPr>
        <p:spPr>
          <a:xfrm>
            <a:off x="5931043" y="2267327"/>
            <a:ext cx="1332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+mn-ea"/>
              </a:rPr>
              <a:t>AUTHENTICATION</a:t>
            </a:r>
            <a:endParaRPr kumimoji="0" lang="en-US" sz="12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99" name="Rectangle 73"/>
          <p:cNvSpPr/>
          <p:nvPr/>
        </p:nvSpPr>
        <p:spPr>
          <a:xfrm>
            <a:off x="6157066" y="2670015"/>
            <a:ext cx="1106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+mn-ea"/>
              </a:rPr>
              <a:t>APP LIFECYCLE</a:t>
            </a:r>
            <a:endParaRPr kumimoji="0" lang="en-US" sz="12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100" name="Rectangle 74"/>
          <p:cNvSpPr/>
          <p:nvPr/>
        </p:nvSpPr>
        <p:spPr>
          <a:xfrm>
            <a:off x="6188293" y="3476357"/>
            <a:ext cx="1074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+mn-ea"/>
              </a:rPr>
              <a:t>APP STORAGE</a:t>
            </a:r>
          </a:p>
          <a:p>
            <a:pPr algn="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+mn-ea"/>
              </a:rPr>
              <a:t>&amp; EXECUTION</a:t>
            </a:r>
            <a:endParaRPr kumimoji="0" lang="en-US" sz="12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101" name="Rectangle 76"/>
          <p:cNvSpPr/>
          <p:nvPr/>
        </p:nvSpPr>
        <p:spPr>
          <a:xfrm>
            <a:off x="6298259" y="3097140"/>
            <a:ext cx="9649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+mn-ea"/>
              </a:rPr>
              <a:t>MESSAGING</a:t>
            </a:r>
            <a:endParaRPr kumimoji="0" lang="en-US" sz="12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102" name="Rectangle 77"/>
          <p:cNvSpPr/>
          <p:nvPr/>
        </p:nvSpPr>
        <p:spPr>
          <a:xfrm>
            <a:off x="5726692" y="4593855"/>
            <a:ext cx="15365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+mn-ea"/>
              </a:rPr>
              <a:t>METRICS &amp; LOGGING</a:t>
            </a:r>
            <a:endParaRPr kumimoji="0" lang="en-US" sz="12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+mn-ea"/>
            </a:endParaRPr>
          </a:p>
        </p:txBody>
      </p:sp>
      <p:cxnSp>
        <p:nvCxnSpPr>
          <p:cNvPr id="106" name="Elbow Connector 66"/>
          <p:cNvCxnSpPr>
            <a:stCxn id="112" idx="2"/>
            <a:endCxn id="103" idx="0"/>
          </p:cNvCxnSpPr>
          <p:nvPr/>
        </p:nvCxnSpPr>
        <p:spPr>
          <a:xfrm rot="5400000">
            <a:off x="3987400" y="4871280"/>
            <a:ext cx="293077" cy="1631605"/>
          </a:xfrm>
          <a:prstGeom prst="bentConnector3">
            <a:avLst/>
          </a:prstGeom>
          <a:noFill/>
          <a:ln w="190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tailEnd type="arrow"/>
          </a:ln>
          <a:effectLst/>
        </p:spPr>
      </p:cxnSp>
      <p:cxnSp>
        <p:nvCxnSpPr>
          <p:cNvPr id="107" name="Elbow Connector 67"/>
          <p:cNvCxnSpPr>
            <a:stCxn id="112" idx="2"/>
            <a:endCxn id="104" idx="0"/>
          </p:cNvCxnSpPr>
          <p:nvPr/>
        </p:nvCxnSpPr>
        <p:spPr>
          <a:xfrm rot="5400000">
            <a:off x="4784780" y="5698816"/>
            <a:ext cx="323233" cy="668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tailEnd type="arrow"/>
          </a:ln>
          <a:effectLst/>
        </p:spPr>
      </p:cxnSp>
      <p:cxnSp>
        <p:nvCxnSpPr>
          <p:cNvPr id="108" name="Elbow Connector 68"/>
          <p:cNvCxnSpPr>
            <a:stCxn id="112" idx="2"/>
            <a:endCxn id="105" idx="0"/>
          </p:cNvCxnSpPr>
          <p:nvPr/>
        </p:nvCxnSpPr>
        <p:spPr>
          <a:xfrm rot="16200000" flipH="1">
            <a:off x="5604245" y="4886038"/>
            <a:ext cx="308727" cy="161773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tailEnd type="arrow"/>
          </a:ln>
          <a:effectLst/>
        </p:spPr>
      </p:cxnSp>
      <p:grpSp>
        <p:nvGrpSpPr>
          <p:cNvPr id="117" name="그룹 116"/>
          <p:cNvGrpSpPr>
            <a:grpSpLocks noChangeAspect="1"/>
          </p:cNvGrpSpPr>
          <p:nvPr/>
        </p:nvGrpSpPr>
        <p:grpSpPr>
          <a:xfrm>
            <a:off x="2680442" y="5833621"/>
            <a:ext cx="1275385" cy="720000"/>
            <a:chOff x="2460779" y="5873846"/>
            <a:chExt cx="1010802" cy="527416"/>
          </a:xfrm>
        </p:grpSpPr>
        <p:pic>
          <p:nvPicPr>
            <p:cNvPr id="103" name="Picture 63"/>
            <p:cNvPicPr>
              <a:picLocks noChangeAspect="1"/>
            </p:cNvPicPr>
            <p:nvPr/>
          </p:nvPicPr>
          <p:blipFill>
            <a:blip r:embed="rId10" cstate="print"/>
            <a:srcRect b="-4013"/>
            <a:stretch>
              <a:fillRect/>
            </a:stretch>
          </p:blipFill>
          <p:spPr bwMode="auto">
            <a:xfrm>
              <a:off x="2460779" y="5873846"/>
              <a:ext cx="1010802" cy="527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" name="Picture 70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48127" y="6044997"/>
              <a:ext cx="648221" cy="164130"/>
            </a:xfrm>
            <a:prstGeom prst="rect">
              <a:avLst/>
            </a:prstGeom>
          </p:spPr>
        </p:pic>
      </p:grpSp>
      <p:grpSp>
        <p:nvGrpSpPr>
          <p:cNvPr id="115" name="그룹 114"/>
          <p:cNvGrpSpPr/>
          <p:nvPr/>
        </p:nvGrpSpPr>
        <p:grpSpPr>
          <a:xfrm>
            <a:off x="5930277" y="5849271"/>
            <a:ext cx="1274400" cy="720000"/>
            <a:chOff x="4525141" y="5849836"/>
            <a:chExt cx="1010802" cy="527416"/>
          </a:xfrm>
        </p:grpSpPr>
        <p:pic>
          <p:nvPicPr>
            <p:cNvPr id="105" name="Picture 65"/>
            <p:cNvPicPr>
              <a:picLocks noChangeAspect="1"/>
            </p:cNvPicPr>
            <p:nvPr/>
          </p:nvPicPr>
          <p:blipFill>
            <a:blip r:embed="rId10" cstate="print"/>
            <a:srcRect b="-4013"/>
            <a:stretch>
              <a:fillRect/>
            </a:stretch>
          </p:blipFill>
          <p:spPr bwMode="auto">
            <a:xfrm>
              <a:off x="4525141" y="5849836"/>
              <a:ext cx="1010802" cy="527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0" name="Picture 2" descr="https://encrypted-tbn0.gstatic.com/images?q=tbn:ANd9GcRgWtweeNVNot_dJ1JZ4fATg5X0qxTniN17Zry9UylCHUwXFy8KJQ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748501" y="5992730"/>
              <a:ext cx="542437" cy="219842"/>
            </a:xfrm>
            <a:prstGeom prst="rect">
              <a:avLst/>
            </a:prstGeom>
            <a:noFill/>
          </p:spPr>
        </p:pic>
      </p:grpSp>
      <p:grpSp>
        <p:nvGrpSpPr>
          <p:cNvPr id="116" name="그룹 115"/>
          <p:cNvGrpSpPr>
            <a:grpSpLocks/>
          </p:cNvGrpSpPr>
          <p:nvPr/>
        </p:nvGrpSpPr>
        <p:grpSpPr>
          <a:xfrm>
            <a:off x="4305852" y="5863777"/>
            <a:ext cx="1274400" cy="720000"/>
            <a:chOff x="3492961" y="5849836"/>
            <a:chExt cx="1010802" cy="527416"/>
          </a:xfrm>
        </p:grpSpPr>
        <p:pic>
          <p:nvPicPr>
            <p:cNvPr id="104" name="Picture 64"/>
            <p:cNvPicPr>
              <a:picLocks noChangeAspect="1"/>
            </p:cNvPicPr>
            <p:nvPr/>
          </p:nvPicPr>
          <p:blipFill>
            <a:blip r:embed="rId10" cstate="print"/>
            <a:srcRect b="-4013"/>
            <a:stretch>
              <a:fillRect/>
            </a:stretch>
          </p:blipFill>
          <p:spPr bwMode="auto">
            <a:xfrm>
              <a:off x="3492961" y="5849836"/>
              <a:ext cx="1010802" cy="527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1" name="Picture 78" descr="openstack_logo.jp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/>
            <a:stretch/>
          </p:blipFill>
          <p:spPr>
            <a:xfrm>
              <a:off x="3665829" y="5992730"/>
              <a:ext cx="596066" cy="198041"/>
            </a:xfrm>
            <a:prstGeom prst="rect">
              <a:avLst/>
            </a:prstGeom>
          </p:spPr>
        </p:pic>
      </p:grpSp>
      <p:sp>
        <p:nvSpPr>
          <p:cNvPr id="112" name="Rounded Rectangle 35"/>
          <p:cNvSpPr/>
          <p:nvPr/>
        </p:nvSpPr>
        <p:spPr>
          <a:xfrm>
            <a:off x="2162858" y="5224488"/>
            <a:ext cx="5573764" cy="316056"/>
          </a:xfrm>
          <a:prstGeom prst="roundRect">
            <a:avLst>
              <a:gd name="adj" fmla="val 8346"/>
            </a:avLst>
          </a:prstGeom>
          <a:solidFill>
            <a:srgbClr val="007CA2"/>
          </a:solidFill>
          <a:ln w="9525" cap="flat" cmpd="sng" algn="ctr">
            <a:noFill/>
            <a:prstDash val="solid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kern="0" dirty="0" smtClean="0">
                <a:solidFill>
                  <a:srgbClr val="FFFFFF"/>
                </a:solidFill>
                <a:latin typeface="Arial"/>
                <a:ea typeface="+mn-ea"/>
              </a:rPr>
              <a:t>Cloud Foundry BOSH</a:t>
            </a: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113" name="Rectangle 141"/>
          <p:cNvSpPr/>
          <p:nvPr/>
        </p:nvSpPr>
        <p:spPr>
          <a:xfrm rot="18900000">
            <a:off x="6902946" y="5325207"/>
            <a:ext cx="281348" cy="98296"/>
          </a:xfrm>
          <a:custGeom>
            <a:avLst/>
            <a:gdLst/>
            <a:ahLst/>
            <a:cxnLst/>
            <a:rect l="l" t="t" r="r" b="b"/>
            <a:pathLst>
              <a:path w="1118481" h="407194">
                <a:moveTo>
                  <a:pt x="174315" y="0"/>
                </a:moveTo>
                <a:cubicBezTo>
                  <a:pt x="251754" y="0"/>
                  <a:pt x="319094" y="43232"/>
                  <a:pt x="351038" y="108219"/>
                </a:cubicBezTo>
                <a:lnTo>
                  <a:pt x="767443" y="108219"/>
                </a:lnTo>
                <a:cubicBezTo>
                  <a:pt x="799388" y="43232"/>
                  <a:pt x="866728" y="0"/>
                  <a:pt x="944166" y="0"/>
                </a:cubicBezTo>
                <a:cubicBezTo>
                  <a:pt x="1020049" y="0"/>
                  <a:pt x="1086236" y="41514"/>
                  <a:pt x="1118481" y="104647"/>
                </a:cubicBezTo>
                <a:lnTo>
                  <a:pt x="949589" y="104647"/>
                </a:lnTo>
                <a:lnTo>
                  <a:pt x="900114" y="203597"/>
                </a:lnTo>
                <a:lnTo>
                  <a:pt x="949589" y="302547"/>
                </a:lnTo>
                <a:lnTo>
                  <a:pt x="1118481" y="302547"/>
                </a:lnTo>
                <a:cubicBezTo>
                  <a:pt x="1086236" y="365680"/>
                  <a:pt x="1020049" y="407194"/>
                  <a:pt x="944166" y="407194"/>
                </a:cubicBezTo>
                <a:cubicBezTo>
                  <a:pt x="866728" y="407194"/>
                  <a:pt x="799388" y="363962"/>
                  <a:pt x="767443" y="298975"/>
                </a:cubicBezTo>
                <a:lnTo>
                  <a:pt x="351038" y="298975"/>
                </a:lnTo>
                <a:cubicBezTo>
                  <a:pt x="319094" y="363962"/>
                  <a:pt x="251754" y="407194"/>
                  <a:pt x="174315" y="407194"/>
                </a:cubicBezTo>
                <a:cubicBezTo>
                  <a:pt x="98432" y="407194"/>
                  <a:pt x="32245" y="365680"/>
                  <a:pt x="0" y="302547"/>
                </a:cubicBezTo>
                <a:lnTo>
                  <a:pt x="168892" y="302547"/>
                </a:lnTo>
                <a:lnTo>
                  <a:pt x="218367" y="203597"/>
                </a:lnTo>
                <a:lnTo>
                  <a:pt x="168892" y="104647"/>
                </a:lnTo>
                <a:lnTo>
                  <a:pt x="0" y="104647"/>
                </a:lnTo>
                <a:cubicBezTo>
                  <a:pt x="32245" y="41514"/>
                  <a:pt x="98432" y="0"/>
                  <a:pt x="174315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7" name="사다리꼴 126"/>
          <p:cNvSpPr/>
          <p:nvPr/>
        </p:nvSpPr>
        <p:spPr>
          <a:xfrm flipV="1">
            <a:off x="1478795" y="4210243"/>
            <a:ext cx="6928513" cy="1330300"/>
          </a:xfrm>
          <a:prstGeom prst="trapezoid">
            <a:avLst>
              <a:gd name="adj" fmla="val 48273"/>
            </a:avLst>
          </a:prstGeom>
          <a:solidFill>
            <a:schemeClr val="bg1">
              <a:alpha val="44000"/>
            </a:schemeClr>
          </a:solidFill>
          <a:ln w="6350">
            <a:noFill/>
          </a:ln>
          <a:effectLst>
            <a:glow rad="228600">
              <a:schemeClr val="tx2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7" name="Rounded Rectangle 35"/>
          <p:cNvSpPr/>
          <p:nvPr/>
        </p:nvSpPr>
        <p:spPr>
          <a:xfrm>
            <a:off x="1485484" y="3242800"/>
            <a:ext cx="6928513" cy="969863"/>
          </a:xfrm>
          <a:prstGeom prst="roundRect">
            <a:avLst>
              <a:gd name="adj" fmla="val 8346"/>
            </a:avLst>
          </a:prstGeom>
          <a:solidFill>
            <a:srgbClr val="007CA2"/>
          </a:solidFill>
          <a:ln w="9525" cap="flat" cmpd="sng" algn="ctr">
            <a:noFill/>
            <a:prstDash val="solid"/>
          </a:ln>
          <a:effectLst>
            <a:glow rad="228600">
              <a:schemeClr val="tx2">
                <a:lumMod val="40000"/>
                <a:lumOff val="60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kern="0" noProof="0" dirty="0" smtClean="0">
                <a:solidFill>
                  <a:srgbClr val="FFFFFF"/>
                </a:solidFill>
                <a:latin typeface="+mn-lt"/>
                <a:ea typeface="+mj-ea"/>
              </a:rPr>
              <a:t>플랫폼 설치 자동화</a:t>
            </a:r>
            <a:endParaRPr kumimoji="0" lang="en-US" sz="40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j-ea"/>
            </a:endParaRPr>
          </a:p>
        </p:txBody>
      </p:sp>
      <p:sp>
        <p:nvSpPr>
          <p:cNvPr id="138" name="Rectangle 141"/>
          <p:cNvSpPr/>
          <p:nvPr/>
        </p:nvSpPr>
        <p:spPr>
          <a:xfrm rot="18900000">
            <a:off x="4784310" y="3099700"/>
            <a:ext cx="281348" cy="98296"/>
          </a:xfrm>
          <a:custGeom>
            <a:avLst/>
            <a:gdLst/>
            <a:ahLst/>
            <a:cxnLst/>
            <a:rect l="l" t="t" r="r" b="b"/>
            <a:pathLst>
              <a:path w="1118481" h="407194">
                <a:moveTo>
                  <a:pt x="174315" y="0"/>
                </a:moveTo>
                <a:cubicBezTo>
                  <a:pt x="251754" y="0"/>
                  <a:pt x="319094" y="43232"/>
                  <a:pt x="351038" y="108219"/>
                </a:cubicBezTo>
                <a:lnTo>
                  <a:pt x="767443" y="108219"/>
                </a:lnTo>
                <a:cubicBezTo>
                  <a:pt x="799388" y="43232"/>
                  <a:pt x="866728" y="0"/>
                  <a:pt x="944166" y="0"/>
                </a:cubicBezTo>
                <a:cubicBezTo>
                  <a:pt x="1020049" y="0"/>
                  <a:pt x="1086236" y="41514"/>
                  <a:pt x="1118481" y="104647"/>
                </a:cubicBezTo>
                <a:lnTo>
                  <a:pt x="949589" y="104647"/>
                </a:lnTo>
                <a:lnTo>
                  <a:pt x="900114" y="203597"/>
                </a:lnTo>
                <a:lnTo>
                  <a:pt x="949589" y="302547"/>
                </a:lnTo>
                <a:lnTo>
                  <a:pt x="1118481" y="302547"/>
                </a:lnTo>
                <a:cubicBezTo>
                  <a:pt x="1086236" y="365680"/>
                  <a:pt x="1020049" y="407194"/>
                  <a:pt x="944166" y="407194"/>
                </a:cubicBezTo>
                <a:cubicBezTo>
                  <a:pt x="866728" y="407194"/>
                  <a:pt x="799388" y="363962"/>
                  <a:pt x="767443" y="298975"/>
                </a:cubicBezTo>
                <a:lnTo>
                  <a:pt x="351038" y="298975"/>
                </a:lnTo>
                <a:cubicBezTo>
                  <a:pt x="319094" y="363962"/>
                  <a:pt x="251754" y="407194"/>
                  <a:pt x="174315" y="407194"/>
                </a:cubicBezTo>
                <a:cubicBezTo>
                  <a:pt x="98432" y="407194"/>
                  <a:pt x="32245" y="365680"/>
                  <a:pt x="0" y="302547"/>
                </a:cubicBezTo>
                <a:lnTo>
                  <a:pt x="168892" y="302547"/>
                </a:lnTo>
                <a:lnTo>
                  <a:pt x="218367" y="203597"/>
                </a:lnTo>
                <a:lnTo>
                  <a:pt x="168892" y="104647"/>
                </a:lnTo>
                <a:lnTo>
                  <a:pt x="0" y="104647"/>
                </a:lnTo>
                <a:cubicBezTo>
                  <a:pt x="32245" y="41514"/>
                  <a:pt x="98432" y="0"/>
                  <a:pt x="174315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31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개요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56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273" y="2128863"/>
            <a:ext cx="5527345" cy="364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309562" y="943197"/>
            <a:ext cx="927258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 eaLnBrk="0" latinLnBrk="0" hangingPunct="0">
              <a:lnSpc>
                <a:spcPct val="120000"/>
              </a:lnSpc>
            </a:pP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플랫폼 설치 자동화는 대형 분산 서비스 배포 및 라이프 사이클을 관리하는 공개 소프트웨어</a:t>
            </a:r>
            <a:endParaRPr lang="ko-KR" altLang="en-US" sz="16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24883" y="1953431"/>
            <a:ext cx="3135457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3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서비스 프로비전 및 인프라 제어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24882" y="2992491"/>
            <a:ext cx="3135459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3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최소한의 다운타임 배포</a:t>
            </a:r>
            <a:endParaRPr lang="en-US" altLang="ko-KR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24882" y="4819350"/>
            <a:ext cx="3135460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3"/>
              </a:buBlip>
            </a:pP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Generic Solution</a:t>
            </a: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멀티 서비스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멀티 클라우드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멀티 운영체</a:t>
            </a:r>
            <a:r>
              <a:rPr lang="ko-KR" altLang="en-US" b="1" dirty="0">
                <a:solidFill>
                  <a:srgbClr val="000000"/>
                </a:solidFill>
                <a:latin typeface="+mn-lt"/>
              </a:rPr>
              <a:t>계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6524880" y="3582895"/>
            <a:ext cx="3135459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3"/>
              </a:buBlip>
            </a:pP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End-to-End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관리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릴리즈 엔지니어링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서비스 배포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라이프 사이클 관리</a:t>
            </a:r>
            <a:endParaRPr lang="ko-KR" altLang="en-US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33135" y="2486106"/>
            <a:ext cx="3127205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3"/>
              </a:buBlip>
            </a:pP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VM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생성과 관리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509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개요</a:t>
            </a:r>
            <a:endParaRPr lang="ko-KR" altLang="en-US" sz="2400" dirty="0">
              <a:latin typeface="+mj-lt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917808"/>
              </p:ext>
            </p:extLst>
          </p:nvPr>
        </p:nvGraphicFramePr>
        <p:xfrm>
          <a:off x="4839977" y="2091331"/>
          <a:ext cx="4689288" cy="344191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459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433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8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구성요소</a:t>
                      </a:r>
                      <a:endParaRPr lang="ko-KR" altLang="en-US" sz="1400" dirty="0">
                        <a:latin typeface="+mj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>
                        <a:latin typeface="+mj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CLI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Director</a:t>
                      </a:r>
                      <a:r>
                        <a:rPr lang="ko-KR" altLang="en-US" sz="1200" dirty="0" smtClean="0"/>
                        <a:t>와 상호작용을 위한 </a:t>
                      </a:r>
                      <a:r>
                        <a:rPr lang="en-US" altLang="ko-KR" sz="1200" dirty="0" smtClean="0"/>
                        <a:t>CLI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Director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Core Orchestration Component</a:t>
                      </a:r>
                      <a:endParaRPr lang="en-US" altLang="ko-KR" sz="1200" baseline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Database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BOSH</a:t>
                      </a:r>
                      <a:r>
                        <a:rPr lang="ko-KR" altLang="en-US" sz="1200" dirty="0" smtClean="0"/>
                        <a:t> 관리 메타 데이터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NATS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컴포넌트간 통신을 위한</a:t>
                      </a:r>
                      <a:r>
                        <a:rPr lang="ko-KR" altLang="en-US" sz="1200" baseline="0" dirty="0" smtClean="0"/>
                        <a:t> 메시지 채널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0176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Registry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VM</a:t>
                      </a:r>
                      <a:r>
                        <a:rPr lang="ko-KR" altLang="en-US" sz="1200" dirty="0" smtClean="0"/>
                        <a:t>생성을 위한 설정정보 저장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Health Monitor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Agent</a:t>
                      </a:r>
                      <a:r>
                        <a:rPr lang="ko-KR" altLang="en-US" sz="1200" dirty="0" smtClean="0"/>
                        <a:t>를 통해 </a:t>
                      </a:r>
                      <a:r>
                        <a:rPr lang="en-US" altLang="ko-KR" sz="1200" dirty="0" smtClean="0"/>
                        <a:t>VM</a:t>
                      </a:r>
                      <a:r>
                        <a:rPr lang="ko-KR" altLang="en-US" sz="1200" dirty="0" smtClean="0"/>
                        <a:t>상태 체크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DNS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배포된 </a:t>
                      </a:r>
                      <a:r>
                        <a:rPr lang="en-US" altLang="ko-KR" sz="1200" dirty="0" smtClean="0"/>
                        <a:t>VM</a:t>
                      </a:r>
                      <a:r>
                        <a:rPr lang="ko-KR" altLang="en-US" sz="1200" dirty="0" smtClean="0"/>
                        <a:t>의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DNS Resolution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Agent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VM</a:t>
                      </a:r>
                      <a:r>
                        <a:rPr lang="ko-KR" altLang="en-US" sz="1200" dirty="0" smtClean="0"/>
                        <a:t>에 설치되며</a:t>
                      </a:r>
                      <a:r>
                        <a:rPr lang="en-US" altLang="ko-KR" sz="1200" dirty="0" smtClean="0"/>
                        <a:t>, Director</a:t>
                      </a:r>
                      <a:r>
                        <a:rPr lang="ko-KR" altLang="en-US" sz="1200" dirty="0" smtClean="0"/>
                        <a:t>로부터 명령을 받아 개별 작업을 수행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52445884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09563" y="932349"/>
            <a:ext cx="927258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 eaLnBrk="0" latinLnBrk="0" hangingPunct="0">
              <a:lnSpc>
                <a:spcPct val="120000"/>
              </a:lnSpc>
            </a:pP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플랫폼 설치 자동화는 </a:t>
            </a:r>
            <a:r>
              <a:rPr lang="en-US" altLang="ko-KR" sz="1600" b="1" dirty="0" smtClean="0">
                <a:solidFill>
                  <a:srgbClr val="000000"/>
                </a:solidFill>
                <a:latin typeface="+mn-lt"/>
              </a:rPr>
              <a:t>Director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와 상호작용하면서 분산 서비스를 배포</a:t>
            </a:r>
            <a:r>
              <a:rPr lang="en-US" altLang="ko-KR" sz="1600" b="1" dirty="0" smtClean="0">
                <a:solidFill>
                  <a:srgbClr val="000000"/>
                </a:solidFill>
                <a:latin typeface="+mn-lt"/>
              </a:rPr>
              <a:t>/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관리</a:t>
            </a:r>
            <a:r>
              <a:rPr lang="en-US" altLang="ko-KR" sz="1600" b="1" dirty="0" smtClean="0">
                <a:solidFill>
                  <a:srgbClr val="000000"/>
                </a:solidFill>
                <a:latin typeface="+mn-lt"/>
              </a:rPr>
              <a:t>/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운용하는 기능 수행</a:t>
            </a:r>
            <a:endParaRPr lang="ko-KR" altLang="en-US" sz="1600" b="1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91168" y="1936394"/>
            <a:ext cx="4507173" cy="3985471"/>
            <a:chOff x="117356" y="1905912"/>
            <a:chExt cx="4507173" cy="3985471"/>
          </a:xfrm>
        </p:grpSpPr>
        <p:sp>
          <p:nvSpPr>
            <p:cNvPr id="5" name="직사각형 4"/>
            <p:cNvSpPr/>
            <p:nvPr/>
          </p:nvSpPr>
          <p:spPr>
            <a:xfrm>
              <a:off x="121907" y="1905912"/>
              <a:ext cx="4496937" cy="39854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21907" y="1905912"/>
              <a:ext cx="4496937" cy="53611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952573" y="1980217"/>
              <a:ext cx="2872854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Command Line Interface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7592" y="2438353"/>
              <a:ext cx="4496937" cy="53611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71398" y="2506187"/>
              <a:ext cx="1440000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Director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651002" y="2506186"/>
              <a:ext cx="1440000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Database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129035" y="2506187"/>
              <a:ext cx="1440000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Task Worker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21906" y="2952160"/>
              <a:ext cx="4496937" cy="53611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57599" y="3022661"/>
              <a:ext cx="1078532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NATS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455442" y="3022661"/>
              <a:ext cx="1060648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Registry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635401" y="3022661"/>
              <a:ext cx="1887481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CPI</a:t>
              </a:r>
            </a:p>
            <a:p>
              <a:pPr algn="ctr" latinLnBrk="0"/>
              <a:r>
                <a:rPr lang="en-US" altLang="ko-KR" sz="10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(Cloud Provider Interface)</a:t>
              </a:r>
              <a:endPara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7356" y="3487014"/>
              <a:ext cx="4496937" cy="53611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33103" y="3538265"/>
              <a:ext cx="2543722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Health Monitor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882677" y="3538265"/>
              <a:ext cx="1625763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DNS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22202" y="4175035"/>
              <a:ext cx="4306366" cy="1601154"/>
            </a:xfrm>
            <a:prstGeom prst="roundRect">
              <a:avLst>
                <a:gd name="adj" fmla="val 6865"/>
              </a:avLst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228083" y="42789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1380483" y="44313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532883" y="45837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891964" y="42789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3044364" y="44313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3196764" y="45837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698366" y="5155105"/>
              <a:ext cx="708102" cy="352908"/>
            </a:xfrm>
            <a:prstGeom prst="roundRect">
              <a:avLst>
                <a:gd name="adj" fmla="val 9244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Agent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3392601" y="5156750"/>
              <a:ext cx="708102" cy="352908"/>
            </a:xfrm>
            <a:prstGeom prst="roundRect">
              <a:avLst>
                <a:gd name="adj" fmla="val 9244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Agent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72502" y="4715533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470570" y="4696573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8256" y="4304489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IaaS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4533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2058077" y="2348418"/>
            <a:ext cx="58496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1688" eaLnBrk="0" latinLnBrk="0" hangingPunct="0">
              <a:defRPr/>
            </a:pP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</a:rPr>
              <a:t>플랫폼 설치 자동화의 구성요소</a:t>
            </a:r>
            <a:endParaRPr lang="ko-KR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652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구성요소</a:t>
            </a:r>
            <a:endParaRPr lang="ko-KR" altLang="en-US" sz="2400" dirty="0">
              <a:latin typeface="+mj-lt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712725" y="4669277"/>
            <a:ext cx="4438652" cy="1638302"/>
          </a:xfrm>
          <a:prstGeom prst="roundRect">
            <a:avLst>
              <a:gd name="adj" fmla="val 503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latinLnBrk="0"/>
            <a:r>
              <a:rPr lang="en-US" altLang="ko-KR" b="1" dirty="0" smtClean="0">
                <a:solidFill>
                  <a:schemeClr val="tx1"/>
                </a:solidFill>
                <a:ea typeface="맑은 고딕" pitchFamily="50" charset="-127"/>
              </a:rPr>
              <a:t>IaaS </a:t>
            </a:r>
            <a:r>
              <a:rPr lang="ko-KR" altLang="en-US" b="1" dirty="0" smtClean="0">
                <a:solidFill>
                  <a:schemeClr val="tx1"/>
                </a:solidFill>
                <a:ea typeface="맑은 고딕" pitchFamily="50" charset="-127"/>
              </a:rPr>
              <a:t>환경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421968" y="4890090"/>
            <a:ext cx="2101437" cy="85080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50000"/>
              </a:lnSpc>
            </a:pP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173" y="1019175"/>
            <a:ext cx="2203047" cy="221727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99469" y="1162176"/>
            <a:ext cx="1850806" cy="492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tx1"/>
                </a:solidFill>
              </a:rPr>
              <a:t>릴리즈</a:t>
            </a: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5672" y="1786884"/>
            <a:ext cx="1266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〮 </a:t>
            </a:r>
            <a:r>
              <a:rPr lang="ko-KR" altLang="en-US" dirty="0" smtClean="0">
                <a:solidFill>
                  <a:schemeClr val="bg1"/>
                </a:solidFill>
              </a:rPr>
              <a:t>설치 패키지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〮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설정 템플릿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〮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스크립트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1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5207" y="1019175"/>
            <a:ext cx="2245536" cy="2217276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3920502" y="1162176"/>
            <a:ext cx="1921497" cy="492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tx1"/>
                </a:solidFill>
              </a:rPr>
              <a:t>스템셀</a:t>
            </a: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66706" y="1786884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〮 OS </a:t>
            </a:r>
            <a:r>
              <a:rPr lang="ko-KR" altLang="en-US" dirty="0" smtClean="0">
                <a:solidFill>
                  <a:schemeClr val="bg1"/>
                </a:solidFill>
              </a:rPr>
              <a:t>이미지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〮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에이전트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0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0795" y="1019175"/>
            <a:ext cx="2431581" cy="2217276"/>
          </a:xfrm>
          <a:prstGeom prst="rect">
            <a:avLst/>
          </a:prstGeom>
          <a:noFill/>
        </p:spPr>
      </p:pic>
      <p:sp>
        <p:nvSpPr>
          <p:cNvPr id="41" name="TextBox 40"/>
          <p:cNvSpPr txBox="1"/>
          <p:nvPr/>
        </p:nvSpPr>
        <p:spPr>
          <a:xfrm>
            <a:off x="6490358" y="1162176"/>
            <a:ext cx="2213375" cy="492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800" b="1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배포</a:t>
            </a:r>
            <a:endParaRPr lang="en-US" altLang="ko-KR" sz="1800" b="1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53197" y="1786884"/>
            <a:ext cx="100540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릴리즈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스템셀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네트워크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속성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en-US" altLang="ko-KR" dirty="0" smtClean="0">
                <a:solidFill>
                  <a:schemeClr val="bg1"/>
                </a:solidFill>
              </a:rPr>
              <a:t>…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034173" y="3560322"/>
            <a:ext cx="7798203" cy="6209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ko-KR" altLang="en-US" sz="2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플랫폼 설치 자동화</a:t>
            </a:r>
            <a:endParaRPr lang="ko-KR" altLang="en-US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3920503" y="4299045"/>
            <a:ext cx="2023097" cy="252483"/>
          </a:xfrm>
          <a:prstGeom prst="downArrow">
            <a:avLst/>
          </a:prstGeom>
          <a:solidFill>
            <a:schemeClr val="dk1">
              <a:alpha val="30000"/>
            </a:schemeClr>
          </a:solidFill>
          <a:ln>
            <a:noFill/>
          </a:ln>
          <a:effectLst>
            <a:outerShdw blurRad="88900" dist="38100" dir="16200000" rotWithShape="0">
              <a:prstClr val="black">
                <a:alpha val="5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46225" y="5023702"/>
            <a:ext cx="2101437" cy="85080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50000"/>
              </a:lnSpc>
            </a:pP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16144" y="5148560"/>
            <a:ext cx="2101437" cy="85080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가상 머신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설정 파일</a:t>
            </a: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소프트웨어 패키지</a:t>
            </a: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33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구성요소 </a:t>
            </a:r>
            <a:r>
              <a:rPr lang="en-US" altLang="ko-KR" sz="2400" dirty="0" smtClean="0">
                <a:latin typeface="+mj-lt"/>
              </a:rPr>
              <a:t>- </a:t>
            </a:r>
            <a:r>
              <a:rPr lang="ko-KR" altLang="en-US" sz="2400" dirty="0" smtClean="0">
                <a:latin typeface="+mj-lt"/>
              </a:rPr>
              <a:t>릴리즈</a:t>
            </a:r>
            <a:endParaRPr lang="ko-KR" altLang="en-US" sz="2400" dirty="0">
              <a:latin typeface="+mj-lt"/>
            </a:endParaRPr>
          </a:p>
        </p:txBody>
      </p:sp>
      <p:sp>
        <p:nvSpPr>
          <p:cNvPr id="31" name="모서리가 둥근 직사각형 30"/>
          <p:cNvSpPr/>
          <p:nvPr/>
        </p:nvSpPr>
        <p:spPr bwMode="gray">
          <a:xfrm>
            <a:off x="541719" y="1428190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Packages – VM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에 설치될 패키지</a:t>
            </a:r>
          </a:p>
        </p:txBody>
      </p:sp>
      <p:sp>
        <p:nvSpPr>
          <p:cNvPr id="39" name="모서리가 둥근 직사각형 38"/>
          <p:cNvSpPr/>
          <p:nvPr/>
        </p:nvSpPr>
        <p:spPr bwMode="gray">
          <a:xfrm>
            <a:off x="541719" y="3037915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1600" b="1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Jobs – VM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에서 수행될 프로세스</a:t>
            </a:r>
          </a:p>
        </p:txBody>
      </p:sp>
      <p:sp>
        <p:nvSpPr>
          <p:cNvPr id="40" name="모서리가 둥근 직사각형 39"/>
          <p:cNvSpPr/>
          <p:nvPr/>
        </p:nvSpPr>
        <p:spPr bwMode="gray">
          <a:xfrm>
            <a:off x="541719" y="4666690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Release = Packages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와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Job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의 모음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40694" y="2000301"/>
            <a:ext cx="478380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패키지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패키지간 의존관계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설치 스크립트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40693" y="3600501"/>
            <a:ext cx="478380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템플릿 </a:t>
            </a:r>
            <a:r>
              <a:rPr lang="en-US" altLang="ko-KR" b="1" dirty="0" smtClean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배포 시 적용되는 설정 템플릿 파일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프로세스 시작 </a:t>
            </a:r>
            <a:r>
              <a:rPr lang="en-US" altLang="ko-KR" b="1" dirty="0" smtClean="0">
                <a:solidFill>
                  <a:srgbClr val="000000"/>
                </a:solidFill>
                <a:latin typeface="+mn-ea"/>
                <a:ea typeface="+mn-ea"/>
              </a:rPr>
              <a:t>/ </a:t>
            </a: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종료 스크립트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564568" y="1763329"/>
            <a:ext cx="4029080" cy="30098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1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Release</a:t>
            </a:r>
            <a:endParaRPr lang="ko-KR" altLang="en-US" sz="16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5719741" y="3822820"/>
            <a:ext cx="1245404" cy="425973"/>
          </a:xfrm>
          <a:prstGeom prst="roundRect">
            <a:avLst>
              <a:gd name="adj" fmla="val 7721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Job 1</a:t>
            </a:r>
            <a:endParaRPr lang="ko-KR" altLang="en-US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665150" y="2012468"/>
            <a:ext cx="869548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650989" y="2012468"/>
            <a:ext cx="869548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636828" y="2012468"/>
            <a:ext cx="852080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7013953" y="3822820"/>
            <a:ext cx="1245404" cy="425973"/>
          </a:xfrm>
          <a:prstGeom prst="roundRect">
            <a:avLst>
              <a:gd name="adj" fmla="val 7721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Job 2</a:t>
            </a:r>
            <a:endParaRPr lang="ko-KR" altLang="en-US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8310520" y="3822820"/>
            <a:ext cx="1245404" cy="425973"/>
          </a:xfrm>
          <a:prstGeom prst="roundRect">
            <a:avLst>
              <a:gd name="adj" fmla="val 7721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Job N</a:t>
            </a:r>
            <a:endParaRPr lang="ko-KR" altLang="en-US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8622667" y="2022044"/>
            <a:ext cx="878666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" name="직선 연결선 6"/>
          <p:cNvCxnSpPr>
            <a:stCxn id="46" idx="2"/>
            <a:endCxn id="45" idx="0"/>
          </p:cNvCxnSpPr>
          <p:nvPr/>
        </p:nvCxnSpPr>
        <p:spPr>
          <a:xfrm>
            <a:off x="6099924" y="3041116"/>
            <a:ext cx="242519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48" idx="2"/>
            <a:endCxn id="45" idx="0"/>
          </p:cNvCxnSpPr>
          <p:nvPr/>
        </p:nvCxnSpPr>
        <p:spPr>
          <a:xfrm flipH="1">
            <a:off x="6342443" y="3041116"/>
            <a:ext cx="1720425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53" idx="2"/>
            <a:endCxn id="51" idx="0"/>
          </p:cNvCxnSpPr>
          <p:nvPr/>
        </p:nvCxnSpPr>
        <p:spPr>
          <a:xfrm flipH="1">
            <a:off x="7636655" y="3050692"/>
            <a:ext cx="1425345" cy="77212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8" idx="2"/>
            <a:endCxn id="51" idx="0"/>
          </p:cNvCxnSpPr>
          <p:nvPr/>
        </p:nvCxnSpPr>
        <p:spPr>
          <a:xfrm flipH="1">
            <a:off x="7636655" y="3041116"/>
            <a:ext cx="426213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47" idx="2"/>
            <a:endCxn id="51" idx="0"/>
          </p:cNvCxnSpPr>
          <p:nvPr/>
        </p:nvCxnSpPr>
        <p:spPr>
          <a:xfrm>
            <a:off x="7085763" y="3041116"/>
            <a:ext cx="550892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47" idx="2"/>
            <a:endCxn id="52" idx="0"/>
          </p:cNvCxnSpPr>
          <p:nvPr/>
        </p:nvCxnSpPr>
        <p:spPr>
          <a:xfrm>
            <a:off x="7085763" y="3041116"/>
            <a:ext cx="1847459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48" idx="2"/>
            <a:endCxn id="52" idx="0"/>
          </p:cNvCxnSpPr>
          <p:nvPr/>
        </p:nvCxnSpPr>
        <p:spPr>
          <a:xfrm>
            <a:off x="8062868" y="3041116"/>
            <a:ext cx="870354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995167" y="3299830"/>
            <a:ext cx="3167883" cy="3693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+mn-ea"/>
                <a:ea typeface="+mn-ea"/>
              </a:rPr>
              <a:t>Runtime Dependency</a:t>
            </a:r>
            <a:endParaRPr lang="ko-KR" altLang="en-US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582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  <a:effectLst/>
      </a:spPr>
      <a:bodyPr rtlCol="0" anchor="ctr" anchorCtr="0"/>
      <a:lstStyle>
        <a:defPPr algn="ctr" latinLnBrk="0">
          <a:defRPr sz="1000" dirty="0" smtClean="0">
            <a:solidFill>
              <a:schemeClr val="tx1"/>
            </a:solidFill>
            <a:latin typeface="맑은 고딕" pitchFamily="50" charset="-127"/>
            <a:ea typeface="맑은 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91553</TotalTime>
  <Words>697</Words>
  <Application>Microsoft Office PowerPoint</Application>
  <PresentationFormat>A4 용지(210x297mm)</PresentationFormat>
  <Paragraphs>221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굴림</vt:lpstr>
      <vt:lpstr>Arial</vt:lpstr>
      <vt:lpstr>맑은 고딕</vt:lpstr>
      <vt:lpstr>Wingdings</vt:lpstr>
      <vt:lpstr>Calibri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플랫폼 설치 자동화의 개요</vt:lpstr>
      <vt:lpstr>플랫폼 설치 자동화의 개요</vt:lpstr>
      <vt:lpstr>플랫폼 설치 자동화의 개요</vt:lpstr>
      <vt:lpstr>PowerPoint 프레젠테이션</vt:lpstr>
      <vt:lpstr>플랫폼 설치 자동화의 구성요소</vt:lpstr>
      <vt:lpstr>플랫폼 설치 자동화의 구성요소 - 릴리즈</vt:lpstr>
      <vt:lpstr>플랫폼 설치 자동화의 구성요소 - 스템셀</vt:lpstr>
      <vt:lpstr>플랫폼 설치 자동화의 구성요소 – 배포</vt:lpstr>
      <vt:lpstr>PowerPoint 프레젠테이션</vt:lpstr>
      <vt:lpstr>플랫폼 설치 자동화의 특장점 – CPI 표준 인터페이스</vt:lpstr>
      <vt:lpstr>플랫폼 설치 자동화의 특장점 – 확장 및 배포관리 용이</vt:lpstr>
      <vt:lpstr>플랫폼 설치 자동화의 특장점 – VM 모니터링과 장애복구</vt:lpstr>
      <vt:lpstr>PowerPoint 프레젠테이션</vt:lpstr>
      <vt:lpstr>플랫폼 설치 자동화의 환경 구성</vt:lpstr>
      <vt:lpstr>플랫폼 설치 자동화의 환경 구성 – Open PaaS 베타 릴리즈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jssong</dc:creator>
  <cp:lastModifiedBy>문철호</cp:lastModifiedBy>
  <cp:revision>6860</cp:revision>
  <cp:lastPrinted>2014-12-17T02:28:30Z</cp:lastPrinted>
  <dcterms:created xsi:type="dcterms:W3CDTF">2009-02-02T11:47:52Z</dcterms:created>
  <dcterms:modified xsi:type="dcterms:W3CDTF">2015-09-15T07:52:02Z</dcterms:modified>
</cp:coreProperties>
</file>